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20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55937F-9283-4758-BAE2-7AA06BCBD5D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CC505A-9960-4C86-823E-E42F56D58E4B}" type="pres">
      <dgm:prSet presAssocID="{C355937F-9283-4758-BAE2-7AA06BCBD5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4F7A3F7-0801-4832-B6B3-B638A1971919}" type="presOf" srcId="{C355937F-9283-4758-BAE2-7AA06BCBD5DF}" destId="{EFCC505A-9960-4C86-823E-E42F56D58E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1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117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18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19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0FDDE685-B769-42D4-B11C-480D4C95E4C2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376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CustomShape 1"/>
          <p:cNvSpPr/>
          <p:nvPr/>
        </p:nvSpPr>
        <p:spPr>
          <a:xfrm>
            <a:off x="3850920" y="9429480"/>
            <a:ext cx="2941200" cy="49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E30F330A-3D6D-4959-9CD7-BF8CC1FD1787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ru-RU" sz="1200" b="0" strike="noStrike" spc="-1">
              <a:latin typeface="Arial"/>
            </a:endParaRPr>
          </a:p>
        </p:txBody>
      </p:sp>
      <p:sp>
        <p:nvSpPr>
          <p:cNvPr id="288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0880" y="744480"/>
            <a:ext cx="4956480" cy="3718080"/>
          </a:xfrm>
          <a:prstGeom prst="rect">
            <a:avLst/>
          </a:prstGeom>
        </p:spPr>
      </p:sp>
      <p:sp>
        <p:nvSpPr>
          <p:cNvPr id="289" name="PlaceHolder 3"/>
          <p:cNvSpPr>
            <a:spLocks noGrp="1"/>
          </p:cNvSpPr>
          <p:nvPr>
            <p:ph type="body"/>
          </p:nvPr>
        </p:nvSpPr>
        <p:spPr>
          <a:xfrm>
            <a:off x="679320" y="4715640"/>
            <a:ext cx="5436360" cy="4464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CustomShape 1"/>
          <p:cNvSpPr/>
          <p:nvPr/>
        </p:nvSpPr>
        <p:spPr>
          <a:xfrm>
            <a:off x="3850920" y="9429480"/>
            <a:ext cx="2941200" cy="49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0476919B-FDE3-43E8-8496-59EB49C5C2EF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ru-RU" sz="1200" b="0" strike="noStrike" spc="-1">
              <a:latin typeface="Arial"/>
            </a:endParaRPr>
          </a:p>
        </p:txBody>
      </p:sp>
      <p:sp>
        <p:nvSpPr>
          <p:cNvPr id="291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0880" y="744480"/>
            <a:ext cx="4956480" cy="3718080"/>
          </a:xfrm>
          <a:prstGeom prst="rect">
            <a:avLst/>
          </a:prstGeom>
        </p:spPr>
      </p:sp>
      <p:sp>
        <p:nvSpPr>
          <p:cNvPr id="292" name="PlaceHolder 3"/>
          <p:cNvSpPr>
            <a:spLocks noGrp="1"/>
          </p:cNvSpPr>
          <p:nvPr>
            <p:ph type="body"/>
          </p:nvPr>
        </p:nvSpPr>
        <p:spPr>
          <a:xfrm>
            <a:off x="679320" y="4715640"/>
            <a:ext cx="5436360" cy="4464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3638" y="1239838"/>
            <a:ext cx="4468812" cy="3352800"/>
          </a:xfrm>
          <a:prstGeom prst="rect">
            <a:avLst/>
          </a:prstGeom>
        </p:spPr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6360" cy="4465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295" name="CustomShape 3"/>
          <p:cNvSpPr/>
          <p:nvPr/>
        </p:nvSpPr>
        <p:spPr>
          <a:xfrm>
            <a:off x="3850560" y="9430200"/>
            <a:ext cx="2943720" cy="49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EBEAC970-23E5-45B5-8689-38B7DBE7CED9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10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0938" cy="3721100"/>
          </a:xfrm>
          <a:prstGeom prst="rect">
            <a:avLst/>
          </a:prstGeom>
        </p:spPr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6360" cy="4465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298" name="CustomShape 3"/>
          <p:cNvSpPr/>
          <p:nvPr/>
        </p:nvSpPr>
        <p:spPr>
          <a:xfrm>
            <a:off x="3850560" y="9430200"/>
            <a:ext cx="2943720" cy="49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DD536136-66E4-4ED3-A797-468F64B9170D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12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3638" y="1239838"/>
            <a:ext cx="4468812" cy="3352800"/>
          </a:xfrm>
          <a:prstGeom prst="rect">
            <a:avLst/>
          </a:prstGeom>
        </p:spPr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6360" cy="4465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01" name="CustomShape 3"/>
          <p:cNvSpPr/>
          <p:nvPr/>
        </p:nvSpPr>
        <p:spPr>
          <a:xfrm>
            <a:off x="3850560" y="9430200"/>
            <a:ext cx="2943720" cy="49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60089C61-58D6-4191-BB81-84D031C3078D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13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CustomShape 1"/>
          <p:cNvSpPr/>
          <p:nvPr/>
        </p:nvSpPr>
        <p:spPr>
          <a:xfrm>
            <a:off x="3850920" y="9429480"/>
            <a:ext cx="2941200" cy="49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42EAE828-A99E-4610-B685-85DF473DFB8C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16</a:t>
            </a:fld>
            <a:endParaRPr lang="ru-RU" sz="1200" b="0" strike="noStrike" spc="-1">
              <a:latin typeface="Arial"/>
            </a:endParaRPr>
          </a:p>
        </p:txBody>
      </p:sp>
      <p:sp>
        <p:nvSpPr>
          <p:cNvPr id="303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0880" y="744480"/>
            <a:ext cx="4956480" cy="3718080"/>
          </a:xfrm>
          <a:prstGeom prst="rect">
            <a:avLst/>
          </a:prstGeom>
        </p:spPr>
      </p:sp>
      <p:sp>
        <p:nvSpPr>
          <p:cNvPr id="304" name="PlaceHolder 3"/>
          <p:cNvSpPr>
            <a:spLocks noGrp="1"/>
          </p:cNvSpPr>
          <p:nvPr>
            <p:ph type="body"/>
          </p:nvPr>
        </p:nvSpPr>
        <p:spPr>
          <a:xfrm>
            <a:off x="679320" y="4715640"/>
            <a:ext cx="5436360" cy="4464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CCFF"/>
            </a:gs>
            <a:gs pos="100000">
              <a:srgbClr val="FFFF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CCFF"/>
            </a:gs>
            <a:gs pos="100000">
              <a:srgbClr val="FFFF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26" Type="http://schemas.openxmlformats.org/officeDocument/2006/relationships/image" Target="../media/image24.jpeg"/><Relationship Id="rId39" Type="http://schemas.openxmlformats.org/officeDocument/2006/relationships/image" Target="../media/image37.jpeg"/><Relationship Id="rId3" Type="http://schemas.openxmlformats.org/officeDocument/2006/relationships/image" Target="../media/image1.png"/><Relationship Id="rId21" Type="http://schemas.openxmlformats.org/officeDocument/2006/relationships/image" Target="../media/image19.jpeg"/><Relationship Id="rId34" Type="http://schemas.openxmlformats.org/officeDocument/2006/relationships/image" Target="../media/image32.jpeg"/><Relationship Id="rId42" Type="http://schemas.openxmlformats.org/officeDocument/2006/relationships/image" Target="../media/image40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5" Type="http://schemas.openxmlformats.org/officeDocument/2006/relationships/image" Target="../media/image23.jpeg"/><Relationship Id="rId33" Type="http://schemas.openxmlformats.org/officeDocument/2006/relationships/image" Target="../media/image31.jpeg"/><Relationship Id="rId38" Type="http://schemas.openxmlformats.org/officeDocument/2006/relationships/image" Target="../media/image36.jpeg"/><Relationship Id="rId46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29" Type="http://schemas.openxmlformats.org/officeDocument/2006/relationships/image" Target="../media/image27.jpeg"/><Relationship Id="rId41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24" Type="http://schemas.openxmlformats.org/officeDocument/2006/relationships/image" Target="../media/image22.jpeg"/><Relationship Id="rId32" Type="http://schemas.openxmlformats.org/officeDocument/2006/relationships/image" Target="../media/image30.jpeg"/><Relationship Id="rId37" Type="http://schemas.openxmlformats.org/officeDocument/2006/relationships/image" Target="../media/image35.jpeg"/><Relationship Id="rId40" Type="http://schemas.openxmlformats.org/officeDocument/2006/relationships/image" Target="../media/image38.jpeg"/><Relationship Id="rId45" Type="http://schemas.openxmlformats.org/officeDocument/2006/relationships/image" Target="../media/image43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23" Type="http://schemas.openxmlformats.org/officeDocument/2006/relationships/image" Target="../media/image21.jpeg"/><Relationship Id="rId28" Type="http://schemas.openxmlformats.org/officeDocument/2006/relationships/image" Target="../media/image26.jpeg"/><Relationship Id="rId36" Type="http://schemas.openxmlformats.org/officeDocument/2006/relationships/image" Target="../media/image34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31" Type="http://schemas.openxmlformats.org/officeDocument/2006/relationships/image" Target="../media/image29.jpeg"/><Relationship Id="rId44" Type="http://schemas.openxmlformats.org/officeDocument/2006/relationships/image" Target="../media/image42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20.jpeg"/><Relationship Id="rId27" Type="http://schemas.openxmlformats.org/officeDocument/2006/relationships/image" Target="../media/image25.jpeg"/><Relationship Id="rId30" Type="http://schemas.openxmlformats.org/officeDocument/2006/relationships/image" Target="../media/image28.jpeg"/><Relationship Id="rId35" Type="http://schemas.openxmlformats.org/officeDocument/2006/relationships/image" Target="../media/image33.jpeg"/><Relationship Id="rId43" Type="http://schemas.openxmlformats.org/officeDocument/2006/relationships/image" Target="../media/image4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26" Type="http://schemas.openxmlformats.org/officeDocument/2006/relationships/image" Target="../media/image24.jpeg"/><Relationship Id="rId39" Type="http://schemas.openxmlformats.org/officeDocument/2006/relationships/image" Target="../media/image37.jpeg"/><Relationship Id="rId3" Type="http://schemas.openxmlformats.org/officeDocument/2006/relationships/image" Target="../media/image1.png"/><Relationship Id="rId21" Type="http://schemas.openxmlformats.org/officeDocument/2006/relationships/image" Target="../media/image19.jpeg"/><Relationship Id="rId34" Type="http://schemas.openxmlformats.org/officeDocument/2006/relationships/image" Target="../media/image32.jpeg"/><Relationship Id="rId42" Type="http://schemas.openxmlformats.org/officeDocument/2006/relationships/image" Target="../media/image40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5" Type="http://schemas.openxmlformats.org/officeDocument/2006/relationships/image" Target="../media/image23.jpeg"/><Relationship Id="rId33" Type="http://schemas.openxmlformats.org/officeDocument/2006/relationships/image" Target="../media/image31.jpeg"/><Relationship Id="rId38" Type="http://schemas.openxmlformats.org/officeDocument/2006/relationships/image" Target="../media/image36.jpeg"/><Relationship Id="rId46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29" Type="http://schemas.openxmlformats.org/officeDocument/2006/relationships/image" Target="../media/image27.jpeg"/><Relationship Id="rId41" Type="http://schemas.openxmlformats.org/officeDocument/2006/relationships/image" Target="../media/image39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24" Type="http://schemas.openxmlformats.org/officeDocument/2006/relationships/image" Target="../media/image22.jpeg"/><Relationship Id="rId32" Type="http://schemas.openxmlformats.org/officeDocument/2006/relationships/image" Target="../media/image30.jpeg"/><Relationship Id="rId37" Type="http://schemas.openxmlformats.org/officeDocument/2006/relationships/image" Target="../media/image35.jpeg"/><Relationship Id="rId40" Type="http://schemas.openxmlformats.org/officeDocument/2006/relationships/image" Target="../media/image38.jpeg"/><Relationship Id="rId45" Type="http://schemas.openxmlformats.org/officeDocument/2006/relationships/image" Target="../media/image43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23" Type="http://schemas.openxmlformats.org/officeDocument/2006/relationships/image" Target="../media/image21.jpeg"/><Relationship Id="rId28" Type="http://schemas.openxmlformats.org/officeDocument/2006/relationships/image" Target="../media/image26.jpeg"/><Relationship Id="rId36" Type="http://schemas.openxmlformats.org/officeDocument/2006/relationships/image" Target="../media/image34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31" Type="http://schemas.openxmlformats.org/officeDocument/2006/relationships/image" Target="../media/image29.jpeg"/><Relationship Id="rId44" Type="http://schemas.openxmlformats.org/officeDocument/2006/relationships/image" Target="../media/image42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20.jpeg"/><Relationship Id="rId27" Type="http://schemas.openxmlformats.org/officeDocument/2006/relationships/image" Target="../media/image25.jpeg"/><Relationship Id="rId30" Type="http://schemas.openxmlformats.org/officeDocument/2006/relationships/image" Target="../media/image28.jpeg"/><Relationship Id="rId35" Type="http://schemas.openxmlformats.org/officeDocument/2006/relationships/image" Target="../media/image33.jpeg"/><Relationship Id="rId43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26" Type="http://schemas.openxmlformats.org/officeDocument/2006/relationships/image" Target="../media/image24.jpeg"/><Relationship Id="rId39" Type="http://schemas.openxmlformats.org/officeDocument/2006/relationships/image" Target="../media/image37.jpeg"/><Relationship Id="rId3" Type="http://schemas.openxmlformats.org/officeDocument/2006/relationships/image" Target="../media/image1.png"/><Relationship Id="rId21" Type="http://schemas.openxmlformats.org/officeDocument/2006/relationships/image" Target="../media/image19.jpeg"/><Relationship Id="rId34" Type="http://schemas.openxmlformats.org/officeDocument/2006/relationships/image" Target="../media/image32.jpeg"/><Relationship Id="rId42" Type="http://schemas.openxmlformats.org/officeDocument/2006/relationships/image" Target="../media/image40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5" Type="http://schemas.openxmlformats.org/officeDocument/2006/relationships/image" Target="../media/image23.jpeg"/><Relationship Id="rId33" Type="http://schemas.openxmlformats.org/officeDocument/2006/relationships/image" Target="../media/image31.jpeg"/><Relationship Id="rId38" Type="http://schemas.openxmlformats.org/officeDocument/2006/relationships/image" Target="../media/image36.jpeg"/><Relationship Id="rId46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29" Type="http://schemas.openxmlformats.org/officeDocument/2006/relationships/image" Target="../media/image27.jpeg"/><Relationship Id="rId41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24" Type="http://schemas.openxmlformats.org/officeDocument/2006/relationships/image" Target="../media/image22.jpeg"/><Relationship Id="rId32" Type="http://schemas.openxmlformats.org/officeDocument/2006/relationships/image" Target="../media/image30.jpeg"/><Relationship Id="rId37" Type="http://schemas.openxmlformats.org/officeDocument/2006/relationships/image" Target="../media/image35.jpeg"/><Relationship Id="rId40" Type="http://schemas.openxmlformats.org/officeDocument/2006/relationships/image" Target="../media/image38.jpeg"/><Relationship Id="rId45" Type="http://schemas.openxmlformats.org/officeDocument/2006/relationships/image" Target="../media/image43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23" Type="http://schemas.openxmlformats.org/officeDocument/2006/relationships/image" Target="../media/image21.jpeg"/><Relationship Id="rId28" Type="http://schemas.openxmlformats.org/officeDocument/2006/relationships/image" Target="../media/image26.jpeg"/><Relationship Id="rId36" Type="http://schemas.openxmlformats.org/officeDocument/2006/relationships/image" Target="../media/image34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31" Type="http://schemas.openxmlformats.org/officeDocument/2006/relationships/image" Target="../media/image29.jpeg"/><Relationship Id="rId44" Type="http://schemas.openxmlformats.org/officeDocument/2006/relationships/image" Target="../media/image42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20.jpeg"/><Relationship Id="rId27" Type="http://schemas.openxmlformats.org/officeDocument/2006/relationships/image" Target="../media/image25.jpeg"/><Relationship Id="rId30" Type="http://schemas.openxmlformats.org/officeDocument/2006/relationships/image" Target="../media/image28.jpeg"/><Relationship Id="rId35" Type="http://schemas.openxmlformats.org/officeDocument/2006/relationships/image" Target="../media/image33.jpeg"/><Relationship Id="rId43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-36000" y="1080"/>
            <a:ext cx="9176760" cy="6853320"/>
          </a:xfrm>
          <a:prstGeom prst="rect">
            <a:avLst/>
          </a:prstGeom>
          <a:solidFill>
            <a:srgbClr val="25406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" name="CustomShape 2"/>
          <p:cNvSpPr/>
          <p:nvPr/>
        </p:nvSpPr>
        <p:spPr>
          <a:xfrm>
            <a:off x="4214880" y="6233760"/>
            <a:ext cx="2589840" cy="35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2" name="Picture 41" descr="флаг МЧС4"/>
          <p:cNvPicPr/>
          <p:nvPr/>
        </p:nvPicPr>
        <p:blipFill>
          <a:blip r:embed="rId3"/>
          <a:stretch/>
        </p:blipFill>
        <p:spPr>
          <a:xfrm>
            <a:off x="0" y="0"/>
            <a:ext cx="2710800" cy="2509920"/>
          </a:xfrm>
          <a:prstGeom prst="rect">
            <a:avLst/>
          </a:prstGeom>
          <a:ln w="9360">
            <a:noFill/>
          </a:ln>
        </p:spPr>
      </p:pic>
      <p:pic>
        <p:nvPicPr>
          <p:cNvPr id="123" name="Picture 85" descr="Иркутск"/>
          <p:cNvPicPr/>
          <p:nvPr/>
        </p:nvPicPr>
        <p:blipFill>
          <a:blip r:embed="rId4"/>
          <a:stretch/>
        </p:blipFill>
        <p:spPr>
          <a:xfrm>
            <a:off x="698400" y="4032360"/>
            <a:ext cx="451800" cy="748800"/>
          </a:xfrm>
          <a:prstGeom prst="rect">
            <a:avLst/>
          </a:prstGeom>
          <a:ln w="9360">
            <a:noFill/>
          </a:ln>
        </p:spPr>
      </p:pic>
      <p:pic>
        <p:nvPicPr>
          <p:cNvPr id="124" name="Picture 86" descr="Иркутский"/>
          <p:cNvPicPr/>
          <p:nvPr/>
        </p:nvPicPr>
        <p:blipFill>
          <a:blip r:embed="rId5"/>
          <a:stretch/>
        </p:blipFill>
        <p:spPr>
          <a:xfrm>
            <a:off x="2395440" y="5990400"/>
            <a:ext cx="445320" cy="748800"/>
          </a:xfrm>
          <a:prstGeom prst="rect">
            <a:avLst/>
          </a:prstGeom>
          <a:ln w="9360">
            <a:noFill/>
          </a:ln>
        </p:spPr>
      </p:pic>
      <p:pic>
        <p:nvPicPr>
          <p:cNvPr id="125" name="Picture 87" descr="Казачинско-Ленский"/>
          <p:cNvPicPr/>
          <p:nvPr/>
        </p:nvPicPr>
        <p:blipFill>
          <a:blip r:embed="rId6"/>
          <a:stretch/>
        </p:blipFill>
        <p:spPr>
          <a:xfrm>
            <a:off x="1279440" y="5956200"/>
            <a:ext cx="429480" cy="748800"/>
          </a:xfrm>
          <a:prstGeom prst="rect">
            <a:avLst/>
          </a:prstGeom>
          <a:ln w="9360">
            <a:noFill/>
          </a:ln>
        </p:spPr>
      </p:pic>
      <p:pic>
        <p:nvPicPr>
          <p:cNvPr id="126" name="Picture 88" descr="Катангский"/>
          <p:cNvPicPr/>
          <p:nvPr/>
        </p:nvPicPr>
        <p:blipFill>
          <a:blip r:embed="rId7"/>
          <a:stretch/>
        </p:blipFill>
        <p:spPr>
          <a:xfrm>
            <a:off x="2943360" y="5990400"/>
            <a:ext cx="450000" cy="748800"/>
          </a:xfrm>
          <a:prstGeom prst="rect">
            <a:avLst/>
          </a:prstGeom>
          <a:ln w="9360">
            <a:noFill/>
          </a:ln>
        </p:spPr>
      </p:pic>
      <p:pic>
        <p:nvPicPr>
          <p:cNvPr id="127" name="Picture 89" descr="Качугский"/>
          <p:cNvPicPr/>
          <p:nvPr/>
        </p:nvPicPr>
        <p:blipFill>
          <a:blip r:embed="rId8"/>
          <a:stretch/>
        </p:blipFill>
        <p:spPr>
          <a:xfrm>
            <a:off x="3505320" y="5990400"/>
            <a:ext cx="443880" cy="748800"/>
          </a:xfrm>
          <a:prstGeom prst="rect">
            <a:avLst/>
          </a:prstGeom>
          <a:ln w="9360">
            <a:noFill/>
          </a:ln>
        </p:spPr>
      </p:pic>
      <p:pic>
        <p:nvPicPr>
          <p:cNvPr id="128" name="Picture 90" descr="Киренский"/>
          <p:cNvPicPr/>
          <p:nvPr/>
        </p:nvPicPr>
        <p:blipFill>
          <a:blip r:embed="rId9"/>
          <a:stretch/>
        </p:blipFill>
        <p:spPr>
          <a:xfrm>
            <a:off x="1835280" y="5986080"/>
            <a:ext cx="442080" cy="748800"/>
          </a:xfrm>
          <a:prstGeom prst="rect">
            <a:avLst/>
          </a:prstGeom>
          <a:ln w="9360">
            <a:noFill/>
          </a:ln>
        </p:spPr>
      </p:pic>
      <p:pic>
        <p:nvPicPr>
          <p:cNvPr id="129" name="Picture 91" descr="Куйтунский"/>
          <p:cNvPicPr/>
          <p:nvPr/>
        </p:nvPicPr>
        <p:blipFill>
          <a:blip r:embed="rId10"/>
          <a:stretch/>
        </p:blipFill>
        <p:spPr>
          <a:xfrm>
            <a:off x="4044960" y="5990400"/>
            <a:ext cx="443880" cy="748800"/>
          </a:xfrm>
          <a:prstGeom prst="rect">
            <a:avLst/>
          </a:prstGeom>
          <a:ln w="9360">
            <a:noFill/>
          </a:ln>
        </p:spPr>
      </p:pic>
      <p:pic>
        <p:nvPicPr>
          <p:cNvPr id="130" name="Picture 92" descr="Мамско-Чуйский"/>
          <p:cNvPicPr/>
          <p:nvPr/>
        </p:nvPicPr>
        <p:blipFill>
          <a:blip r:embed="rId11"/>
          <a:stretch/>
        </p:blipFill>
        <p:spPr>
          <a:xfrm>
            <a:off x="3508200" y="4036320"/>
            <a:ext cx="450000" cy="748800"/>
          </a:xfrm>
          <a:prstGeom prst="rect">
            <a:avLst/>
          </a:prstGeom>
          <a:ln w="9360">
            <a:noFill/>
          </a:ln>
        </p:spPr>
      </p:pic>
      <p:pic>
        <p:nvPicPr>
          <p:cNvPr id="131" name="Picture 93" descr="Нижнеилимский"/>
          <p:cNvPicPr/>
          <p:nvPr/>
        </p:nvPicPr>
        <p:blipFill>
          <a:blip r:embed="rId12"/>
          <a:stretch/>
        </p:blipFill>
        <p:spPr>
          <a:xfrm>
            <a:off x="4597560" y="5998680"/>
            <a:ext cx="445320" cy="748800"/>
          </a:xfrm>
          <a:prstGeom prst="rect">
            <a:avLst/>
          </a:prstGeom>
          <a:ln w="9360">
            <a:noFill/>
          </a:ln>
        </p:spPr>
      </p:pic>
      <p:pic>
        <p:nvPicPr>
          <p:cNvPr id="132" name="Picture 94" descr="Нижнеудинский"/>
          <p:cNvPicPr/>
          <p:nvPr/>
        </p:nvPicPr>
        <p:blipFill>
          <a:blip r:embed="rId13"/>
          <a:stretch/>
        </p:blipFill>
        <p:spPr>
          <a:xfrm>
            <a:off x="5711760" y="5990400"/>
            <a:ext cx="432720" cy="748800"/>
          </a:xfrm>
          <a:prstGeom prst="rect">
            <a:avLst/>
          </a:prstGeom>
          <a:ln w="9360">
            <a:noFill/>
          </a:ln>
        </p:spPr>
      </p:pic>
      <p:pic>
        <p:nvPicPr>
          <p:cNvPr id="133" name="Picture 95" descr="Нукутский"/>
          <p:cNvPicPr/>
          <p:nvPr/>
        </p:nvPicPr>
        <p:blipFill>
          <a:blip r:embed="rId14"/>
          <a:stretch/>
        </p:blipFill>
        <p:spPr>
          <a:xfrm>
            <a:off x="6807240" y="5987880"/>
            <a:ext cx="532440" cy="748800"/>
          </a:xfrm>
          <a:prstGeom prst="rect">
            <a:avLst/>
          </a:prstGeom>
          <a:ln w="9360">
            <a:noFill/>
          </a:ln>
        </p:spPr>
      </p:pic>
      <p:pic>
        <p:nvPicPr>
          <p:cNvPr id="134" name="Picture 96" descr="Ольхонский"/>
          <p:cNvPicPr/>
          <p:nvPr/>
        </p:nvPicPr>
        <p:blipFill>
          <a:blip r:embed="rId15"/>
          <a:stretch/>
        </p:blipFill>
        <p:spPr>
          <a:xfrm>
            <a:off x="8007480" y="5041800"/>
            <a:ext cx="481680" cy="748800"/>
          </a:xfrm>
          <a:prstGeom prst="rect">
            <a:avLst/>
          </a:prstGeom>
          <a:ln w="9360">
            <a:noFill/>
          </a:ln>
        </p:spPr>
      </p:pic>
      <p:pic>
        <p:nvPicPr>
          <p:cNvPr id="135" name="Picture 97" descr="Осинский"/>
          <p:cNvPicPr/>
          <p:nvPr/>
        </p:nvPicPr>
        <p:blipFill>
          <a:blip r:embed="rId16"/>
          <a:stretch/>
        </p:blipFill>
        <p:spPr>
          <a:xfrm>
            <a:off x="7443720" y="5054400"/>
            <a:ext cx="423000" cy="748800"/>
          </a:xfrm>
          <a:prstGeom prst="rect">
            <a:avLst/>
          </a:prstGeom>
          <a:ln w="9360">
            <a:noFill/>
          </a:ln>
        </p:spPr>
      </p:pic>
      <p:pic>
        <p:nvPicPr>
          <p:cNvPr id="136" name="Picture 98" descr="Саянск"/>
          <p:cNvPicPr/>
          <p:nvPr/>
        </p:nvPicPr>
        <p:blipFill>
          <a:blip r:embed="rId17"/>
          <a:stretch/>
        </p:blipFill>
        <p:spPr>
          <a:xfrm>
            <a:off x="6835680" y="5054400"/>
            <a:ext cx="446760" cy="748800"/>
          </a:xfrm>
          <a:prstGeom prst="rect">
            <a:avLst/>
          </a:prstGeom>
          <a:ln w="9360">
            <a:noFill/>
          </a:ln>
        </p:spPr>
      </p:pic>
      <p:pic>
        <p:nvPicPr>
          <p:cNvPr id="137" name="Picture 99" descr="Свирск"/>
          <p:cNvPicPr/>
          <p:nvPr/>
        </p:nvPicPr>
        <p:blipFill>
          <a:blip r:embed="rId18"/>
          <a:stretch/>
        </p:blipFill>
        <p:spPr>
          <a:xfrm>
            <a:off x="6276960" y="5020920"/>
            <a:ext cx="443880" cy="748800"/>
          </a:xfrm>
          <a:prstGeom prst="rect">
            <a:avLst/>
          </a:prstGeom>
          <a:ln w="9360">
            <a:noFill/>
          </a:ln>
        </p:spPr>
      </p:pic>
      <p:pic>
        <p:nvPicPr>
          <p:cNvPr id="138" name="Picture 100" descr="Слюдянский"/>
          <p:cNvPicPr/>
          <p:nvPr/>
        </p:nvPicPr>
        <p:blipFill>
          <a:blip r:embed="rId19"/>
          <a:stretch/>
        </p:blipFill>
        <p:spPr>
          <a:xfrm>
            <a:off x="5716440" y="5020920"/>
            <a:ext cx="445320" cy="748800"/>
          </a:xfrm>
          <a:prstGeom prst="rect">
            <a:avLst/>
          </a:prstGeom>
          <a:ln w="9360">
            <a:noFill/>
          </a:ln>
        </p:spPr>
      </p:pic>
      <p:pic>
        <p:nvPicPr>
          <p:cNvPr id="139" name="Picture 101" descr="Тайшетский"/>
          <p:cNvPicPr/>
          <p:nvPr/>
        </p:nvPicPr>
        <p:blipFill>
          <a:blip r:embed="rId20"/>
          <a:stretch/>
        </p:blipFill>
        <p:spPr>
          <a:xfrm>
            <a:off x="5157720" y="5037480"/>
            <a:ext cx="430920" cy="748800"/>
          </a:xfrm>
          <a:prstGeom prst="rect">
            <a:avLst/>
          </a:prstGeom>
          <a:ln w="9360">
            <a:noFill/>
          </a:ln>
        </p:spPr>
      </p:pic>
      <p:pic>
        <p:nvPicPr>
          <p:cNvPr id="140" name="Picture 102" descr="Тулун"/>
          <p:cNvPicPr/>
          <p:nvPr/>
        </p:nvPicPr>
        <p:blipFill>
          <a:blip r:embed="rId21"/>
          <a:stretch/>
        </p:blipFill>
        <p:spPr>
          <a:xfrm>
            <a:off x="4637160" y="5046120"/>
            <a:ext cx="403920" cy="748800"/>
          </a:xfrm>
          <a:prstGeom prst="rect">
            <a:avLst/>
          </a:prstGeom>
          <a:ln w="9360">
            <a:noFill/>
          </a:ln>
        </p:spPr>
      </p:pic>
      <p:pic>
        <p:nvPicPr>
          <p:cNvPr id="141" name="Picture 103" descr="Тулунский"/>
          <p:cNvPicPr/>
          <p:nvPr/>
        </p:nvPicPr>
        <p:blipFill>
          <a:blip r:embed="rId22"/>
          <a:stretch/>
        </p:blipFill>
        <p:spPr>
          <a:xfrm>
            <a:off x="4060800" y="5054400"/>
            <a:ext cx="448560" cy="748800"/>
          </a:xfrm>
          <a:prstGeom prst="rect">
            <a:avLst/>
          </a:prstGeom>
          <a:ln w="9360">
            <a:noFill/>
          </a:ln>
        </p:spPr>
      </p:pic>
      <p:pic>
        <p:nvPicPr>
          <p:cNvPr id="142" name="Picture 104" descr="Усолье"/>
          <p:cNvPicPr/>
          <p:nvPr/>
        </p:nvPicPr>
        <p:blipFill>
          <a:blip r:embed="rId23"/>
          <a:stretch/>
        </p:blipFill>
        <p:spPr>
          <a:xfrm>
            <a:off x="3513240" y="5054400"/>
            <a:ext cx="445320" cy="748800"/>
          </a:xfrm>
          <a:prstGeom prst="rect">
            <a:avLst/>
          </a:prstGeom>
          <a:ln w="9360">
            <a:noFill/>
          </a:ln>
        </p:spPr>
      </p:pic>
      <p:pic>
        <p:nvPicPr>
          <p:cNvPr id="143" name="Picture 105" descr="Усольский"/>
          <p:cNvPicPr/>
          <p:nvPr/>
        </p:nvPicPr>
        <p:blipFill>
          <a:blip r:embed="rId24"/>
          <a:stretch/>
        </p:blipFill>
        <p:spPr>
          <a:xfrm>
            <a:off x="2970360" y="5037480"/>
            <a:ext cx="445320" cy="748800"/>
          </a:xfrm>
          <a:prstGeom prst="rect">
            <a:avLst/>
          </a:prstGeom>
          <a:ln w="9360">
            <a:noFill/>
          </a:ln>
        </p:spPr>
      </p:pic>
      <p:pic>
        <p:nvPicPr>
          <p:cNvPr id="144" name="Picture 106" descr="Усть-Илимск"/>
          <p:cNvPicPr/>
          <p:nvPr/>
        </p:nvPicPr>
        <p:blipFill>
          <a:blip r:embed="rId25"/>
          <a:stretch/>
        </p:blipFill>
        <p:spPr>
          <a:xfrm>
            <a:off x="2411280" y="5046120"/>
            <a:ext cx="453240" cy="748800"/>
          </a:xfrm>
          <a:prstGeom prst="rect">
            <a:avLst/>
          </a:prstGeom>
          <a:ln w="9360">
            <a:noFill/>
          </a:ln>
        </p:spPr>
      </p:pic>
      <p:pic>
        <p:nvPicPr>
          <p:cNvPr id="145" name="Picture 107" descr="Усть-Илимский"/>
          <p:cNvPicPr/>
          <p:nvPr/>
        </p:nvPicPr>
        <p:blipFill>
          <a:blip r:embed="rId26"/>
          <a:stretch/>
        </p:blipFill>
        <p:spPr>
          <a:xfrm>
            <a:off x="1847880" y="5037480"/>
            <a:ext cx="445320" cy="748800"/>
          </a:xfrm>
          <a:prstGeom prst="rect">
            <a:avLst/>
          </a:prstGeom>
          <a:ln w="9360">
            <a:noFill/>
          </a:ln>
        </p:spPr>
      </p:pic>
      <p:pic>
        <p:nvPicPr>
          <p:cNvPr id="146" name="Picture 108" descr="Усть-Кутский"/>
          <p:cNvPicPr/>
          <p:nvPr/>
        </p:nvPicPr>
        <p:blipFill>
          <a:blip r:embed="rId27"/>
          <a:stretch/>
        </p:blipFill>
        <p:spPr>
          <a:xfrm>
            <a:off x="1266840" y="5046120"/>
            <a:ext cx="446760" cy="748800"/>
          </a:xfrm>
          <a:prstGeom prst="rect">
            <a:avLst/>
          </a:prstGeom>
          <a:ln w="9360">
            <a:noFill/>
          </a:ln>
        </p:spPr>
      </p:pic>
      <p:pic>
        <p:nvPicPr>
          <p:cNvPr id="147" name="Picture 109" descr="Усть-Удинский"/>
          <p:cNvPicPr/>
          <p:nvPr/>
        </p:nvPicPr>
        <p:blipFill>
          <a:blip r:embed="rId28"/>
          <a:stretch/>
        </p:blipFill>
        <p:spPr>
          <a:xfrm>
            <a:off x="4608360" y="4049280"/>
            <a:ext cx="451800" cy="748800"/>
          </a:xfrm>
          <a:prstGeom prst="rect">
            <a:avLst/>
          </a:prstGeom>
          <a:ln w="9360">
            <a:noFill/>
          </a:ln>
        </p:spPr>
      </p:pic>
      <p:pic>
        <p:nvPicPr>
          <p:cNvPr id="148" name="Picture 110" descr="Черемхово"/>
          <p:cNvPicPr/>
          <p:nvPr/>
        </p:nvPicPr>
        <p:blipFill>
          <a:blip r:embed="rId29"/>
          <a:stretch/>
        </p:blipFill>
        <p:spPr>
          <a:xfrm>
            <a:off x="703440" y="5046120"/>
            <a:ext cx="446760" cy="748800"/>
          </a:xfrm>
          <a:prstGeom prst="rect">
            <a:avLst/>
          </a:prstGeom>
          <a:ln w="9360">
            <a:noFill/>
          </a:ln>
        </p:spPr>
      </p:pic>
      <p:pic>
        <p:nvPicPr>
          <p:cNvPr id="149" name="Picture 111" descr="Черемховский"/>
          <p:cNvPicPr/>
          <p:nvPr/>
        </p:nvPicPr>
        <p:blipFill>
          <a:blip r:embed="rId30"/>
          <a:stretch/>
        </p:blipFill>
        <p:spPr>
          <a:xfrm>
            <a:off x="5145120" y="5990400"/>
            <a:ext cx="445320" cy="748800"/>
          </a:xfrm>
          <a:prstGeom prst="rect">
            <a:avLst/>
          </a:prstGeom>
          <a:ln w="9360">
            <a:noFill/>
          </a:ln>
        </p:spPr>
      </p:pic>
      <p:pic>
        <p:nvPicPr>
          <p:cNvPr id="150" name="Picture 112" descr="Чунский"/>
          <p:cNvPicPr/>
          <p:nvPr/>
        </p:nvPicPr>
        <p:blipFill>
          <a:blip r:embed="rId31"/>
          <a:stretch/>
        </p:blipFill>
        <p:spPr>
          <a:xfrm>
            <a:off x="6246720" y="5990400"/>
            <a:ext cx="448560" cy="748800"/>
          </a:xfrm>
          <a:prstGeom prst="rect">
            <a:avLst/>
          </a:prstGeom>
          <a:ln w="9360">
            <a:noFill/>
          </a:ln>
        </p:spPr>
      </p:pic>
      <p:pic>
        <p:nvPicPr>
          <p:cNvPr id="151" name="Picture 113" descr="Шелеховский"/>
          <p:cNvPicPr/>
          <p:nvPr/>
        </p:nvPicPr>
        <p:blipFill>
          <a:blip r:embed="rId32"/>
          <a:stretch/>
        </p:blipFill>
        <p:spPr>
          <a:xfrm>
            <a:off x="2448000" y="4032360"/>
            <a:ext cx="408960" cy="748800"/>
          </a:xfrm>
          <a:prstGeom prst="rect">
            <a:avLst/>
          </a:prstGeom>
          <a:ln w="9360">
            <a:noFill/>
          </a:ln>
        </p:spPr>
      </p:pic>
      <p:pic>
        <p:nvPicPr>
          <p:cNvPr id="152" name="Picture 114" descr="Эхирит-Булагатский"/>
          <p:cNvPicPr/>
          <p:nvPr/>
        </p:nvPicPr>
        <p:blipFill>
          <a:blip r:embed="rId33"/>
          <a:stretch/>
        </p:blipFill>
        <p:spPr>
          <a:xfrm>
            <a:off x="7440480" y="5990400"/>
            <a:ext cx="445320" cy="748800"/>
          </a:xfrm>
          <a:prstGeom prst="rect">
            <a:avLst/>
          </a:prstGeom>
          <a:ln w="9360">
            <a:noFill/>
          </a:ln>
        </p:spPr>
      </p:pic>
      <p:pic>
        <p:nvPicPr>
          <p:cNvPr id="153" name="Picture 115" descr="Аларский"/>
          <p:cNvPicPr/>
          <p:nvPr/>
        </p:nvPicPr>
        <p:blipFill>
          <a:blip r:embed="rId34"/>
          <a:stretch/>
        </p:blipFill>
        <p:spPr>
          <a:xfrm>
            <a:off x="7988400" y="4044960"/>
            <a:ext cx="470880" cy="748800"/>
          </a:xfrm>
          <a:prstGeom prst="rect">
            <a:avLst/>
          </a:prstGeom>
          <a:ln w="9360">
            <a:noFill/>
          </a:ln>
        </p:spPr>
      </p:pic>
      <p:pic>
        <p:nvPicPr>
          <p:cNvPr id="154" name="Picture 116" descr="Ангарский"/>
          <p:cNvPicPr/>
          <p:nvPr/>
        </p:nvPicPr>
        <p:blipFill>
          <a:blip r:embed="rId35"/>
          <a:stretch/>
        </p:blipFill>
        <p:spPr>
          <a:xfrm>
            <a:off x="7418520" y="4049280"/>
            <a:ext cx="430920" cy="748800"/>
          </a:xfrm>
          <a:prstGeom prst="rect">
            <a:avLst/>
          </a:prstGeom>
          <a:ln w="9360">
            <a:noFill/>
          </a:ln>
        </p:spPr>
      </p:pic>
      <p:pic>
        <p:nvPicPr>
          <p:cNvPr id="155" name="Picture 117" descr="Балаганский"/>
          <p:cNvPicPr/>
          <p:nvPr/>
        </p:nvPicPr>
        <p:blipFill>
          <a:blip r:embed="rId36"/>
          <a:stretch/>
        </p:blipFill>
        <p:spPr>
          <a:xfrm>
            <a:off x="6848640" y="4038840"/>
            <a:ext cx="443880" cy="748800"/>
          </a:xfrm>
          <a:prstGeom prst="rect">
            <a:avLst/>
          </a:prstGeom>
          <a:ln w="9360">
            <a:noFill/>
          </a:ln>
        </p:spPr>
      </p:pic>
      <p:pic>
        <p:nvPicPr>
          <p:cNvPr id="156" name="Picture 118" descr="Баяндаевский"/>
          <p:cNvPicPr/>
          <p:nvPr/>
        </p:nvPicPr>
        <p:blipFill>
          <a:blip r:embed="rId37"/>
          <a:stretch/>
        </p:blipFill>
        <p:spPr>
          <a:xfrm>
            <a:off x="6291360" y="4038840"/>
            <a:ext cx="445320" cy="748800"/>
          </a:xfrm>
          <a:prstGeom prst="rect">
            <a:avLst/>
          </a:prstGeom>
          <a:ln w="9360">
            <a:noFill/>
          </a:ln>
        </p:spPr>
      </p:pic>
      <p:pic>
        <p:nvPicPr>
          <p:cNvPr id="157" name="Picture 119" descr="Бодайбинский"/>
          <p:cNvPicPr/>
          <p:nvPr/>
        </p:nvPicPr>
        <p:blipFill>
          <a:blip r:embed="rId38"/>
          <a:stretch/>
        </p:blipFill>
        <p:spPr>
          <a:xfrm>
            <a:off x="5729400" y="4038840"/>
            <a:ext cx="443880" cy="748800"/>
          </a:xfrm>
          <a:prstGeom prst="rect">
            <a:avLst/>
          </a:prstGeom>
          <a:ln w="9360">
            <a:noFill/>
          </a:ln>
        </p:spPr>
      </p:pic>
      <p:pic>
        <p:nvPicPr>
          <p:cNvPr id="158" name="Picture 120" descr="Боханский"/>
          <p:cNvPicPr/>
          <p:nvPr/>
        </p:nvPicPr>
        <p:blipFill>
          <a:blip r:embed="rId39"/>
          <a:stretch/>
        </p:blipFill>
        <p:spPr>
          <a:xfrm>
            <a:off x="5159520" y="4032360"/>
            <a:ext cx="427680" cy="748800"/>
          </a:xfrm>
          <a:prstGeom prst="rect">
            <a:avLst/>
          </a:prstGeom>
          <a:ln w="9360">
            <a:noFill/>
          </a:ln>
        </p:spPr>
      </p:pic>
      <p:pic>
        <p:nvPicPr>
          <p:cNvPr id="159" name="Picture 121" descr="Братск"/>
          <p:cNvPicPr/>
          <p:nvPr/>
        </p:nvPicPr>
        <p:blipFill>
          <a:blip r:embed="rId40"/>
          <a:stretch/>
        </p:blipFill>
        <p:spPr>
          <a:xfrm>
            <a:off x="2986200" y="4040640"/>
            <a:ext cx="411840" cy="748800"/>
          </a:xfrm>
          <a:prstGeom prst="rect">
            <a:avLst/>
          </a:prstGeom>
          <a:ln w="9360">
            <a:noFill/>
          </a:ln>
        </p:spPr>
      </p:pic>
      <p:pic>
        <p:nvPicPr>
          <p:cNvPr id="160" name="Picture 122" descr="Братский"/>
          <p:cNvPicPr/>
          <p:nvPr/>
        </p:nvPicPr>
        <p:blipFill>
          <a:blip r:embed="rId41"/>
          <a:stretch/>
        </p:blipFill>
        <p:spPr>
          <a:xfrm>
            <a:off x="1874880" y="4040640"/>
            <a:ext cx="427680" cy="748800"/>
          </a:xfrm>
          <a:prstGeom prst="rect">
            <a:avLst/>
          </a:prstGeom>
          <a:ln w="9360">
            <a:noFill/>
          </a:ln>
        </p:spPr>
      </p:pic>
      <p:pic>
        <p:nvPicPr>
          <p:cNvPr id="161" name="Picture 123" descr="Жигаловский"/>
          <p:cNvPicPr/>
          <p:nvPr/>
        </p:nvPicPr>
        <p:blipFill>
          <a:blip r:embed="rId42"/>
          <a:stretch/>
        </p:blipFill>
        <p:spPr>
          <a:xfrm>
            <a:off x="1270080" y="4043160"/>
            <a:ext cx="445320" cy="748800"/>
          </a:xfrm>
          <a:prstGeom prst="rect">
            <a:avLst/>
          </a:prstGeom>
          <a:ln w="9360">
            <a:noFill/>
          </a:ln>
        </p:spPr>
      </p:pic>
      <p:pic>
        <p:nvPicPr>
          <p:cNvPr id="162" name="Picture 124" descr="Заларинский"/>
          <p:cNvPicPr/>
          <p:nvPr/>
        </p:nvPicPr>
        <p:blipFill>
          <a:blip r:embed="rId43"/>
          <a:stretch/>
        </p:blipFill>
        <p:spPr>
          <a:xfrm>
            <a:off x="4076640" y="4040640"/>
            <a:ext cx="445320" cy="748800"/>
          </a:xfrm>
          <a:prstGeom prst="rect">
            <a:avLst/>
          </a:prstGeom>
          <a:ln w="9360">
            <a:noFill/>
          </a:ln>
        </p:spPr>
      </p:pic>
      <p:pic>
        <p:nvPicPr>
          <p:cNvPr id="163" name="Picture 131"/>
          <p:cNvPicPr/>
          <p:nvPr/>
        </p:nvPicPr>
        <p:blipFill>
          <a:blip r:embed="rId44"/>
          <a:stretch/>
        </p:blipFill>
        <p:spPr>
          <a:xfrm>
            <a:off x="714240" y="5951880"/>
            <a:ext cx="445320" cy="748800"/>
          </a:xfrm>
          <a:prstGeom prst="rect">
            <a:avLst/>
          </a:prstGeom>
          <a:ln w="9360">
            <a:noFill/>
          </a:ln>
        </p:spPr>
      </p:pic>
      <p:pic>
        <p:nvPicPr>
          <p:cNvPr id="164" name="Picture 143" descr="Зиминский"/>
          <p:cNvPicPr/>
          <p:nvPr/>
        </p:nvPicPr>
        <p:blipFill>
          <a:blip r:embed="rId45"/>
          <a:stretch/>
        </p:blipFill>
        <p:spPr>
          <a:xfrm>
            <a:off x="8028000" y="5998680"/>
            <a:ext cx="445320" cy="748800"/>
          </a:xfrm>
          <a:prstGeom prst="rect">
            <a:avLst/>
          </a:prstGeom>
          <a:ln w="9360">
            <a:noFill/>
          </a:ln>
        </p:spPr>
      </p:pic>
      <p:pic>
        <p:nvPicPr>
          <p:cNvPr id="165" name="Picture 20" descr="Герб Иркутской области"/>
          <p:cNvPicPr/>
          <p:nvPr/>
        </p:nvPicPr>
        <p:blipFill>
          <a:blip r:embed="rId46"/>
          <a:stretch/>
        </p:blipFill>
        <p:spPr>
          <a:xfrm>
            <a:off x="7566120" y="355680"/>
            <a:ext cx="1180800" cy="1798560"/>
          </a:xfrm>
          <a:prstGeom prst="rect">
            <a:avLst/>
          </a:prstGeom>
          <a:ln w="9360">
            <a:noFill/>
          </a:ln>
        </p:spPr>
      </p:pic>
      <p:sp>
        <p:nvSpPr>
          <p:cNvPr id="166" name="CustomShape 3"/>
          <p:cNvSpPr/>
          <p:nvPr/>
        </p:nvSpPr>
        <p:spPr>
          <a:xfrm>
            <a:off x="-36000" y="2112120"/>
            <a:ext cx="9176400" cy="1891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0200" tIns="35280" rIns="70200" bIns="3528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ДОКЛАД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НАЧАЛЬНИКА ОТДЕЛА ЛИЦЕНЗИОННОГО КОНТРОЛЯ, ОРГАНИЗАЦИИ КОНТРОЛЯ ЗА ОБОРОТОМ ПОЖАРНО-ТЕХНИЧЕСКОЙ ПРОДУКЦИИ И ПРЕДОСТАВЛЕНИЯ ГОСУДАРСТВЕННЫХ УСЛУГ УПРАВЛЕНИЯ НАДЗОРНОЙ ДЕЯТЕЛЬНОСТИ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И ПРОФИЛАКТИЧЕСКОЙ РАБОТЫ ГЛАВНОГО УПРАВЛЕНИЯ МЧС РОССИИ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ПО ИРКУТСКОЙ ОБЛАСТИ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24B50"/>
            </a:gs>
            <a:gs pos="100000">
              <a:srgbClr val="395E62">
                <a:alpha val="67058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CustomShape 1"/>
          <p:cNvSpPr/>
          <p:nvPr/>
        </p:nvSpPr>
        <p:spPr>
          <a:xfrm>
            <a:off x="107640" y="415249"/>
            <a:ext cx="8898480" cy="5821582"/>
          </a:xfrm>
          <a:prstGeom prst="rect">
            <a:avLst/>
          </a:prstGeom>
          <a:solidFill>
            <a:srgbClr val="CCFF99"/>
          </a:solidFill>
          <a:ln w="22320">
            <a:solidFill>
              <a:schemeClr val="accent2">
                <a:lumMod val="5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5160" tIns="32760" rIns="65160" bIns="32760" anchor="ctr">
            <a:spAutoFit/>
          </a:bodyPr>
          <a:lstStyle/>
          <a:p>
            <a:pPr indent="450000" algn="just">
              <a:lnSpc>
                <a:spcPct val="100000"/>
              </a:lnSpc>
              <a:spcAft>
                <a:spcPts val="595"/>
              </a:spcAft>
            </a:pPr>
            <a:r>
              <a:rPr lang="ru-RU" sz="2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Лицензиаты обязаны</a:t>
            </a:r>
            <a:r>
              <a:rPr lang="ru-RU" sz="2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предоставить лицам, участвующим в выездной оценке, возможность </a:t>
            </a:r>
            <a:r>
              <a:rPr lang="ru-RU" sz="2600" b="0" u="sng" strike="noStrike" spc="-1" dirty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ознакомиться с документами</a:t>
            </a:r>
            <a:r>
              <a:rPr lang="ru-RU" sz="2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, связанными с целями, задачами и предметом оценки, а также обеспечить </a:t>
            </a:r>
            <a:r>
              <a:rPr lang="ru-RU" sz="2600" b="0" u="sng" strike="noStrike" spc="-1" dirty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доступ</a:t>
            </a:r>
            <a:r>
              <a:rPr lang="ru-RU" sz="2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указанных лиц </a:t>
            </a:r>
            <a:r>
              <a:rPr lang="ru-RU" sz="2600" b="0" u="sng" strike="noStrike" spc="-1" dirty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к объекту</a:t>
            </a:r>
            <a:r>
              <a:rPr lang="ru-RU" sz="2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по месту осуществления лицензируемого вида деятельности, к используемым </a:t>
            </a:r>
            <a:r>
              <a:rPr lang="ru-RU" sz="2600" b="0" u="sng" strike="noStrike" spc="-1" dirty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техническим средствам, оборудованию и технической документации</a:t>
            </a:r>
            <a:r>
              <a:rPr lang="ru-RU" sz="2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lang="ru-RU" sz="2600" b="0" strike="noStrike" spc="-1" dirty="0">
              <a:latin typeface="Arial"/>
            </a:endParaRPr>
          </a:p>
          <a:p>
            <a:pPr indent="450000" algn="just">
              <a:lnSpc>
                <a:spcPct val="100000"/>
              </a:lnSpc>
              <a:spcAft>
                <a:spcPts val="595"/>
              </a:spcAft>
            </a:pPr>
            <a:r>
              <a:rPr lang="ru-RU" sz="2600" b="0" u="sng" strike="noStrike" spc="-1" dirty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Результаты</a:t>
            </a:r>
            <a:r>
              <a:rPr lang="ru-RU" sz="2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оценки соответствия лицензиата лицензионным требованиям оформляются </a:t>
            </a:r>
            <a:r>
              <a:rPr lang="ru-RU" sz="2600" b="0" u="sng" strike="noStrike" spc="-1" dirty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актом оценки</a:t>
            </a:r>
            <a:r>
              <a:rPr lang="ru-RU" sz="2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lang="ru-RU" sz="2600" b="0" strike="noStrike" spc="-1" dirty="0">
              <a:latin typeface="Arial"/>
            </a:endParaRPr>
          </a:p>
          <a:p>
            <a:pPr indent="450000" algn="just">
              <a:lnSpc>
                <a:spcPct val="100000"/>
              </a:lnSpc>
              <a:spcAft>
                <a:spcPts val="595"/>
              </a:spcAft>
            </a:pPr>
            <a:r>
              <a:rPr lang="ru-RU" sz="2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Общий срок процедуры периодического подтверждения соответствия лицензиата лицензионным требованиям не может превышать двадцать рабочих дней</a:t>
            </a:r>
            <a:r>
              <a:rPr lang="ru-RU" sz="2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со дня приема заявления лицензиата о периодическом подтверждении соответствия лицензионным требованиям.</a:t>
            </a:r>
            <a:endParaRPr lang="ru-RU" sz="26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24B50"/>
            </a:gs>
            <a:gs pos="100000">
              <a:srgbClr val="395E62">
                <a:alpha val="67058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"/>
          <p:cNvSpPr/>
          <p:nvPr/>
        </p:nvSpPr>
        <p:spPr>
          <a:xfrm>
            <a:off x="216000" y="94227"/>
            <a:ext cx="8711280" cy="6614106"/>
          </a:xfrm>
          <a:prstGeom prst="rect">
            <a:avLst/>
          </a:prstGeom>
          <a:solidFill>
            <a:srgbClr val="CCFF99"/>
          </a:solidFill>
          <a:ln w="19080">
            <a:solidFill>
              <a:schemeClr val="accent2">
                <a:lumMod val="5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5160" tIns="32760" rIns="65160" bIns="32760" anchor="ctr">
            <a:spAutoFit/>
          </a:bodyPr>
          <a:lstStyle/>
          <a:p>
            <a:pPr indent="450000" algn="just">
              <a:lnSpc>
                <a:spcPct val="100000"/>
              </a:lnSpc>
            </a:pPr>
            <a:r>
              <a:rPr lang="ru-RU" sz="1850" b="0" u="sng" strike="noStrike" spc="-1" dirty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Лицензиат</a:t>
            </a:r>
            <a:r>
              <a:rPr lang="ru-RU" sz="185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вместе с прохождением процедуры периодического подтверждения соответствия лицензионным требованиям </a:t>
            </a:r>
            <a:r>
              <a:rPr lang="ru-RU" sz="1850" b="0" u="sng" strike="noStrike" spc="-1" dirty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вправе пройти оценку</a:t>
            </a:r>
            <a:r>
              <a:rPr lang="ru-RU" sz="185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соответствия лицензионным требованиям в связи с его намерением выполнять работы, оказывать услуги, составляющие лицензируемый вид деятельности, </a:t>
            </a:r>
            <a:r>
              <a:rPr lang="ru-RU" sz="1850" b="0" u="sng" strike="noStrike" spc="-1" dirty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сведения о которых не внесены в реестр лицензий, и (или) в связи с его намерением осуществлять лицензируемый вид деятельности по месту (местам) его осуществления, не указанному в реестре лицензий</a:t>
            </a:r>
            <a:r>
              <a:rPr lang="ru-RU" sz="185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При намерении лицензиата выполнять работы, оказывать услуги, составляющие лицензируемый вид деятельности, сведения о которых не внесены в реестр лицензий, и (или) намерении лицензиата осуществлять лицензируемый вид деятельности по месту (местам) его осуществления, не указанному в реестре лицензий, </a:t>
            </a:r>
            <a:r>
              <a:rPr lang="ru-RU" sz="1850" b="0" u="sng" strike="noStrike" spc="-1" dirty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в заявлении о периодическом подтверждении соответствия лицензионным требованиям указывается такое намерение лицензиата</a:t>
            </a:r>
            <a:r>
              <a:rPr lang="ru-RU" sz="185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</a:t>
            </a:r>
            <a:endParaRPr lang="ru-RU" sz="1850" b="0" strike="noStrike" spc="-1" dirty="0">
              <a:latin typeface="Arial"/>
            </a:endParaRPr>
          </a:p>
          <a:p>
            <a:pPr indent="450000" algn="just">
              <a:lnSpc>
                <a:spcPct val="100000"/>
              </a:lnSpc>
            </a:pPr>
            <a:r>
              <a:rPr lang="ru-RU" sz="1850" b="0" u="sng" strike="noStrike" spc="-1" dirty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Длительность процедуры</a:t>
            </a:r>
            <a:r>
              <a:rPr lang="ru-RU" sz="185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периодического подтверждения соответствия лицензиата лицензионным требованиям в случае, если лицензиат вместе с прохождением процедуры периодического подтверждения соответствия лицензионным требованиям проходит оценку соответствия лицензионным требованиям в связи с его намерением выполнять работы, оказывать услуги, составляющие лицензируемый вид деятельности, сведения о которых не внесены в реестр лицензий, и (или) в связи с его намерением осуществлять лицензируемый вид деятельности по месту (местам) его осуществления, не указанному в реестре лицензий, </a:t>
            </a:r>
            <a:r>
              <a:rPr lang="ru-RU" sz="185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не может превышать тридцать рабочих дней со дня приема заявления лицензиата о периодическом подтверждении соответствия лицензионным требованиям.</a:t>
            </a:r>
            <a:endParaRPr lang="ru-RU" sz="185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24B50"/>
            </a:gs>
            <a:gs pos="100000">
              <a:srgbClr val="395E62">
                <a:alpha val="67058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 rot="7200">
            <a:off x="137520" y="289660"/>
            <a:ext cx="8857440" cy="6267858"/>
          </a:xfrm>
          <a:prstGeom prst="rect">
            <a:avLst/>
          </a:prstGeom>
          <a:solidFill>
            <a:srgbClr val="CCFF99"/>
          </a:solidFill>
          <a:ln w="19080">
            <a:solidFill>
              <a:schemeClr val="accent2">
                <a:lumMod val="5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5160" tIns="32760" rIns="65160" bIns="32760" anchor="ctr">
            <a:spAutoFit/>
          </a:bodyPr>
          <a:lstStyle/>
          <a:p>
            <a:pPr indent="450000" algn="just">
              <a:lnSpc>
                <a:spcPct val="100000"/>
              </a:lnSpc>
              <a:spcAft>
                <a:spcPts val="595"/>
              </a:spcAft>
            </a:pPr>
            <a:r>
              <a:rPr lang="ru-RU" b="0" u="sng" strike="noStrike" spc="-1" dirty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По результатам периодического подтверждения</a:t>
            </a:r>
            <a:r>
              <a:rPr lang="ru-RU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соответствия лицензионным требованиям лицензирующим органом принимается одно из следующих подписываемых уполномоченным должностным лицом лицензирующего органа </a:t>
            </a:r>
            <a:r>
              <a:rPr lang="ru-RU" b="0" u="sng" strike="noStrike" spc="-1" dirty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решений</a:t>
            </a:r>
            <a:r>
              <a:rPr lang="ru-RU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:</a:t>
            </a:r>
            <a:endParaRPr lang="ru-RU" b="0" strike="noStrike" spc="-1" dirty="0">
              <a:latin typeface="Arial"/>
            </a:endParaRPr>
          </a:p>
          <a:p>
            <a:pPr indent="450000" algn="just">
              <a:lnSpc>
                <a:spcPct val="100000"/>
              </a:lnSpc>
              <a:spcAft>
                <a:spcPts val="595"/>
              </a:spcAft>
            </a:pPr>
            <a:r>
              <a:rPr lang="ru-RU" b="0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1) о соответствии лицензиата лицензионным требованиям;</a:t>
            </a:r>
            <a:endParaRPr lang="ru-RU" b="0" strike="noStrike" spc="-1" dirty="0">
              <a:latin typeface="Arial"/>
            </a:endParaRPr>
          </a:p>
          <a:p>
            <a:pPr indent="450000" algn="just">
              <a:lnSpc>
                <a:spcPct val="100000"/>
              </a:lnSpc>
              <a:spcAft>
                <a:spcPts val="595"/>
              </a:spcAft>
            </a:pPr>
            <a:r>
              <a:rPr lang="ru-RU" b="0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2) о направлении лицензиату перечня выявленных нарушений лицензионных требований с указанием срока их устранения.</a:t>
            </a:r>
            <a:endParaRPr lang="ru-RU" b="0" strike="noStrike" spc="-1" dirty="0">
              <a:latin typeface="Arial"/>
            </a:endParaRPr>
          </a:p>
          <a:p>
            <a:pPr indent="450000" algn="just">
              <a:lnSpc>
                <a:spcPct val="100000"/>
              </a:lnSpc>
              <a:spcAft>
                <a:spcPts val="595"/>
              </a:spcAft>
            </a:pPr>
            <a:r>
              <a:rPr lang="ru-RU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В случае, если по результатам периодического подтверждения соответствия лицензионным требованиям принято </a:t>
            </a:r>
            <a:r>
              <a:rPr lang="ru-RU" b="0" i="1" u="sng" strike="noStrike" spc="-1" dirty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решение о направлении лицензиату перечня выявленных нарушений</a:t>
            </a:r>
            <a:r>
              <a:rPr lang="ru-RU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лицензионных требований, лицензиат обязан в установленный срок </a:t>
            </a:r>
            <a:r>
              <a:rPr lang="ru-RU" b="0" u="wavyHeavy" strike="noStrike" spc="-1" dirty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(до 90 суток) </a:t>
            </a:r>
            <a:r>
              <a:rPr lang="ru-RU" b="0" u="sng" strike="noStrike" spc="-1" dirty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устранить</a:t>
            </a:r>
            <a:r>
              <a:rPr lang="ru-RU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указанные нарушения и </a:t>
            </a:r>
            <a:r>
              <a:rPr lang="ru-RU" b="0" u="sng" strike="noStrike" spc="-1" dirty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уведомить</a:t>
            </a:r>
            <a:r>
              <a:rPr lang="ru-RU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об устранении нарушений лицензирующий орган.</a:t>
            </a:r>
            <a:endParaRPr lang="ru-RU" b="0" strike="noStrike" spc="-1" dirty="0">
              <a:latin typeface="Arial"/>
            </a:endParaRPr>
          </a:p>
          <a:p>
            <a:pPr indent="450000" algn="just">
              <a:lnSpc>
                <a:spcPct val="100000"/>
              </a:lnSpc>
              <a:spcAft>
                <a:spcPts val="595"/>
              </a:spcAft>
            </a:pPr>
            <a:r>
              <a:rPr lang="ru-RU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В случае, если по результатам периодического подтверждения соответствия лицензионным требованиям </a:t>
            </a:r>
            <a:r>
              <a:rPr lang="ru-RU" b="0" i="1" u="sng" strike="noStrike" spc="-1" dirty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выявлены грубые нарушения</a:t>
            </a:r>
            <a:r>
              <a:rPr lang="ru-RU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лицензиатом лицензионных требований, лицензирующий орган проводит </a:t>
            </a:r>
            <a:r>
              <a:rPr lang="ru-RU" b="0" u="sng" strike="noStrike" spc="-1" dirty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оценку устранения</a:t>
            </a:r>
            <a:r>
              <a:rPr lang="ru-RU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указанных нарушений в срок, не превышающий </a:t>
            </a:r>
            <a:r>
              <a:rPr lang="ru-RU" b="0" u="sng" strike="noStrike" spc="-1" dirty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десяти рабочих дней со дня</a:t>
            </a:r>
            <a:r>
              <a:rPr lang="ru-RU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, следующего за днем получения уведомления.</a:t>
            </a:r>
            <a:endParaRPr lang="ru-RU" b="0" strike="noStrike" spc="-1" dirty="0">
              <a:latin typeface="Arial"/>
            </a:endParaRPr>
          </a:p>
          <a:p>
            <a:pPr indent="450000" algn="just">
              <a:lnSpc>
                <a:spcPct val="100000"/>
              </a:lnSpc>
              <a:spcAft>
                <a:spcPts val="595"/>
              </a:spcAft>
            </a:pPr>
            <a:r>
              <a:rPr lang="ru-RU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В случае, если по результатам периодического подтверждения соответствия лицензиата лицензионным требованиям </a:t>
            </a:r>
            <a:r>
              <a:rPr lang="ru-RU" b="0" i="1" u="sng" strike="noStrike" spc="-1" dirty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выявлены нарушения</a:t>
            </a:r>
            <a:r>
              <a:rPr lang="ru-RU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лицензионных требований, </a:t>
            </a:r>
            <a:r>
              <a:rPr lang="ru-RU" b="0" i="1" u="sng" strike="noStrike" spc="-1" dirty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не относящиеся к грубым</a:t>
            </a:r>
            <a:r>
              <a:rPr lang="ru-RU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нарушениям, лицензирующий орган вправе осуществить </a:t>
            </a:r>
            <a:r>
              <a:rPr lang="ru-RU" b="0" u="sng" strike="noStrike" spc="-1" dirty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оценку их устранения</a:t>
            </a:r>
            <a:r>
              <a:rPr lang="ru-RU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в рамках </a:t>
            </a:r>
            <a:r>
              <a:rPr lang="ru-RU" b="0" u="sng" strike="noStrike" spc="-1" dirty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следующего периодического подтверждения</a:t>
            </a:r>
            <a:r>
              <a:rPr lang="ru-RU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соответствия лицензиата лицензионным требованиям.</a:t>
            </a:r>
            <a:endParaRPr lang="ru-RU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24B50"/>
            </a:gs>
            <a:gs pos="100000">
              <a:srgbClr val="395E62">
                <a:alpha val="67058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6818400" y="729360"/>
            <a:ext cx="834120" cy="574560"/>
          </a:xfrm>
          <a:prstGeom prst="downArrow">
            <a:avLst>
              <a:gd name="adj1" fmla="val 34943"/>
              <a:gd name="adj2" fmla="val 50000"/>
            </a:avLst>
          </a:prstGeom>
          <a:solidFill>
            <a:srgbClr val="00FFCC">
              <a:alpha val="44000"/>
            </a:srgbClr>
          </a:solidFill>
          <a:ln w="1260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0" name="CustomShape 2"/>
          <p:cNvSpPr/>
          <p:nvPr/>
        </p:nvSpPr>
        <p:spPr>
          <a:xfrm>
            <a:off x="936000" y="705600"/>
            <a:ext cx="834120" cy="574560"/>
          </a:xfrm>
          <a:prstGeom prst="downArrow">
            <a:avLst>
              <a:gd name="adj1" fmla="val 34943"/>
              <a:gd name="adj2" fmla="val 50000"/>
            </a:avLst>
          </a:prstGeom>
          <a:solidFill>
            <a:srgbClr val="00FFCC">
              <a:alpha val="44000"/>
            </a:srgbClr>
          </a:solidFill>
          <a:ln w="1260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1" name="CustomShape 3"/>
          <p:cNvSpPr/>
          <p:nvPr/>
        </p:nvSpPr>
        <p:spPr>
          <a:xfrm>
            <a:off x="3600000" y="720720"/>
            <a:ext cx="834120" cy="574560"/>
          </a:xfrm>
          <a:prstGeom prst="downArrow">
            <a:avLst>
              <a:gd name="adj1" fmla="val 34943"/>
              <a:gd name="adj2" fmla="val 50000"/>
            </a:avLst>
          </a:prstGeom>
          <a:solidFill>
            <a:srgbClr val="00FFCC">
              <a:alpha val="44000"/>
            </a:srgbClr>
          </a:solidFill>
          <a:ln w="1260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2300155235"/>
              </p:ext>
            </p:extLst>
          </p:nvPr>
        </p:nvGraphicFramePr>
        <p:xfrm>
          <a:off x="4233960" y="1085040"/>
          <a:ext cx="4570200" cy="371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2" name="CustomShape 4"/>
          <p:cNvSpPr/>
          <p:nvPr/>
        </p:nvSpPr>
        <p:spPr>
          <a:xfrm>
            <a:off x="97200" y="123120"/>
            <a:ext cx="8934840" cy="613440"/>
          </a:xfrm>
          <a:prstGeom prst="rect">
            <a:avLst/>
          </a:prstGeom>
          <a:solidFill>
            <a:srgbClr val="CCFF99"/>
          </a:solidFill>
          <a:ln w="19080">
            <a:solidFill>
              <a:schemeClr val="accent2">
                <a:lumMod val="5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5160" tIns="32760" rIns="65160" bIns="3276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Действие лицензии </a:t>
            </a:r>
            <a:r>
              <a:rPr lang="ru-RU" sz="1800" b="1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приостанавливается</a:t>
            </a: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лицензирующим органом в следующих случаях (ст. 20 99-ФЗ)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33" name="CustomShape 5"/>
          <p:cNvSpPr/>
          <p:nvPr/>
        </p:nvSpPr>
        <p:spPr>
          <a:xfrm>
            <a:off x="72000" y="1312200"/>
            <a:ext cx="2627280" cy="4728240"/>
          </a:xfrm>
          <a:prstGeom prst="rect">
            <a:avLst/>
          </a:prstGeom>
          <a:solidFill>
            <a:srgbClr val="CCFF99"/>
          </a:solidFill>
          <a:ln w="19080">
            <a:solidFill>
              <a:schemeClr val="accent2">
                <a:lumMod val="5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5160" tIns="32760" rIns="65160" bIns="3276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Лицензиатом </a:t>
            </a:r>
            <a:r>
              <a:rPr lang="ru-RU" sz="1800" b="0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не было представлено в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лицензирующий орган </a:t>
            </a:r>
            <a:r>
              <a:rPr lang="ru-RU" sz="1800" b="0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заявление о периодическом подтверждении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соответствия лицензионным требованиям, что повлекло за собой невозможность проведения процедуры периодического подтверждения соответствия лицензиата лицензионным требованиям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34" name="CustomShape 6"/>
          <p:cNvSpPr/>
          <p:nvPr/>
        </p:nvSpPr>
        <p:spPr>
          <a:xfrm>
            <a:off x="5472000" y="1305000"/>
            <a:ext cx="3527280" cy="5276880"/>
          </a:xfrm>
          <a:prstGeom prst="rect">
            <a:avLst/>
          </a:prstGeom>
          <a:solidFill>
            <a:srgbClr val="CCFF99"/>
          </a:solidFill>
          <a:ln w="19080">
            <a:solidFill>
              <a:schemeClr val="accent2">
                <a:lumMod val="5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5160" tIns="32760" rIns="65160" bIns="3276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Невозможность проведения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в отношении лицензиата периодического подтверждения соответствия лицензионным требованиям </a:t>
            </a:r>
            <a:r>
              <a:rPr lang="ru-RU" sz="1800" b="0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после подачи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в лицензирующий орган заявления о периодическом подтверждении соответствия лицензионным требованиям, а также</a:t>
            </a:r>
            <a:r>
              <a:rPr lang="ru-RU" sz="1800" b="0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 невозможность проведения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в соответствии с законодательством о государственном контроле (надзоре) и муниципальном контроле в Российской Федерации </a:t>
            </a:r>
            <a:r>
              <a:rPr lang="ru-RU" sz="1800" b="0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контрольных (надзорных) мероприятий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, в ходе которых проверяется </a:t>
            </a:r>
            <a:r>
              <a:rPr lang="ru-RU" sz="1800" b="0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соответствие лицензиата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лицензионным требованиям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35" name="CustomShape 7"/>
          <p:cNvSpPr/>
          <p:nvPr/>
        </p:nvSpPr>
        <p:spPr>
          <a:xfrm>
            <a:off x="2880000" y="1308600"/>
            <a:ext cx="2447280" cy="4179600"/>
          </a:xfrm>
          <a:prstGeom prst="rect">
            <a:avLst/>
          </a:prstGeom>
          <a:solidFill>
            <a:srgbClr val="CCFF99"/>
          </a:solidFill>
          <a:ln w="19080">
            <a:solidFill>
              <a:schemeClr val="accent2">
                <a:lumMod val="5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5160" tIns="32760" rIns="65160" bIns="3276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Лицензиатом в установленный срок </a:t>
            </a:r>
            <a:r>
              <a:rPr lang="ru-RU" sz="1800" b="0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не были устранены грубые нарушения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лицензионных требований, выявленные лицензирующим органом в рамках периодического подтверждения соответствия лицензиата лицензионным требованиям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24B50"/>
            </a:gs>
            <a:gs pos="100000">
              <a:srgbClr val="395E62">
                <a:alpha val="67058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CustomShape 1"/>
          <p:cNvSpPr/>
          <p:nvPr/>
        </p:nvSpPr>
        <p:spPr>
          <a:xfrm>
            <a:off x="144000" y="150092"/>
            <a:ext cx="8855280" cy="6544856"/>
          </a:xfrm>
          <a:prstGeom prst="rect">
            <a:avLst/>
          </a:prstGeom>
          <a:solidFill>
            <a:srgbClr val="CCFF99"/>
          </a:solidFill>
          <a:ln w="19080">
            <a:solidFill>
              <a:schemeClr val="accent2">
                <a:lumMod val="5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5160" tIns="32760" rIns="65160" bIns="32760" anchor="ctr">
            <a:spAutoFit/>
          </a:bodyPr>
          <a:lstStyle/>
          <a:p>
            <a:pPr indent="450000" algn="just">
              <a:lnSpc>
                <a:spcPct val="100000"/>
              </a:lnSpc>
              <a:spcAft>
                <a:spcPts val="595"/>
              </a:spcAft>
            </a:pPr>
            <a:r>
              <a:rPr lang="ru-RU" sz="2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В случае, если </a:t>
            </a:r>
            <a:r>
              <a:rPr lang="ru-RU" sz="2600" b="0" u="sng" strike="noStrike" spc="-1" dirty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заявление</a:t>
            </a:r>
            <a:r>
              <a:rPr lang="ru-RU" sz="2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о периодическом подтверждении соответствия лицензионным требованиям </a:t>
            </a:r>
            <a:r>
              <a:rPr lang="ru-RU" sz="2600" b="0" u="sng" strike="noStrike" spc="-1" dirty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не было представлено</a:t>
            </a:r>
            <a:r>
              <a:rPr lang="ru-RU" sz="2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лицензиатом в лицензирующий орган, что повлекло за собой невозможность проведения процедуры периодического подтверждения соответствия лицензиата лицензионным требованиям, </a:t>
            </a:r>
            <a:r>
              <a:rPr lang="ru-RU" sz="2600" b="0" u="sng" strike="noStrike" spc="-1" dirty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действие лицензии приостанавливается</a:t>
            </a:r>
            <a:r>
              <a:rPr lang="ru-RU" sz="2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по решению лицензирующего органа на срок </a:t>
            </a:r>
            <a:r>
              <a:rPr lang="ru-RU" sz="2600" b="0" i="1" u="sng" strike="noStrike" spc="-1" dirty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от трех до пяти месяцев</a:t>
            </a:r>
            <a:r>
              <a:rPr lang="ru-RU" sz="2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lang="ru-RU" sz="2600" b="0" strike="noStrike" spc="-1" dirty="0">
              <a:latin typeface="Arial"/>
            </a:endParaRPr>
          </a:p>
          <a:p>
            <a:pPr indent="450000" algn="just">
              <a:lnSpc>
                <a:spcPct val="100000"/>
              </a:lnSpc>
              <a:spcAft>
                <a:spcPts val="595"/>
              </a:spcAft>
            </a:pPr>
            <a:r>
              <a:rPr lang="ru-RU" sz="2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В случае, если лицензиатом </a:t>
            </a:r>
            <a:r>
              <a:rPr lang="ru-RU" sz="2600" b="0" u="sng" strike="noStrike" spc="-1" dirty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не были устранены</a:t>
            </a:r>
            <a:r>
              <a:rPr lang="ru-RU" sz="2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2600" b="0" u="sng" strike="noStrike" spc="-1" dirty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грубые нарушения</a:t>
            </a:r>
            <a:r>
              <a:rPr lang="ru-RU" sz="2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лицензионных требований, выявленные лицензирующим органом в рамках периодического подтверждения соответствия лицензиата лицензионным требованиям, </a:t>
            </a:r>
            <a:r>
              <a:rPr lang="ru-RU" sz="2600" b="0" u="sng" strike="noStrike" spc="-1" dirty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действие лицензии приостанавливается</a:t>
            </a:r>
            <a:r>
              <a:rPr lang="ru-RU" sz="2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на срок, </a:t>
            </a:r>
            <a:r>
              <a:rPr lang="ru-RU" sz="2600" b="0" i="1" u="sng" strike="noStrike" spc="-1" dirty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не превышающий шестидесяти дней</a:t>
            </a:r>
            <a:r>
              <a:rPr lang="ru-RU" sz="2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Указанный срок может быть </a:t>
            </a:r>
            <a:r>
              <a:rPr lang="ru-RU" sz="2600" b="0" u="sng" strike="noStrike" spc="-1" dirty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продлен по заявлению</a:t>
            </a:r>
            <a:r>
              <a:rPr lang="ru-RU" sz="2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лицензиата </a:t>
            </a:r>
            <a:r>
              <a:rPr lang="ru-RU" sz="2600" b="0" i="1" u="sng" strike="noStrike" spc="-1" dirty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на шестьдесят дней</a:t>
            </a:r>
            <a:r>
              <a:rPr lang="ru-RU" sz="2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lang="ru-RU" sz="26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24B50"/>
            </a:gs>
            <a:gs pos="100000">
              <a:srgbClr val="395E62">
                <a:alpha val="67058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/>
          <p:cNvSpPr/>
          <p:nvPr/>
        </p:nvSpPr>
        <p:spPr>
          <a:xfrm>
            <a:off x="97200" y="59015"/>
            <a:ext cx="8934840" cy="5452250"/>
          </a:xfrm>
          <a:prstGeom prst="rect">
            <a:avLst/>
          </a:prstGeom>
          <a:solidFill>
            <a:srgbClr val="CCFF99"/>
          </a:solidFill>
          <a:ln w="19080">
            <a:solidFill>
              <a:schemeClr val="accent2">
                <a:lumMod val="5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5160" tIns="32760" rIns="65160" bIns="32760" anchor="ctr">
            <a:spAutoFit/>
          </a:bodyPr>
          <a:lstStyle/>
          <a:p>
            <a:pPr indent="450000" algn="just">
              <a:lnSpc>
                <a:spcPct val="100000"/>
              </a:lnSpc>
              <a:spcAft>
                <a:spcPts val="601"/>
              </a:spcAft>
              <a:tabLst>
                <a:tab pos="0" algn="l"/>
              </a:tabLst>
            </a:pPr>
            <a:r>
              <a:rPr lang="ru-RU" sz="2200" b="0" u="sng" strike="noStrike" spc="-1" dirty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Действие лицензии</a:t>
            </a:r>
            <a:r>
              <a:rPr lang="ru-RU" sz="2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, приостановленное в вышеперечисленных случаях,</a:t>
            </a:r>
            <a:r>
              <a:rPr lang="ru-RU" sz="2200" b="0" u="sng" strike="noStrike" spc="-1" dirty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 возобновляется по решению</a:t>
            </a:r>
            <a:r>
              <a:rPr lang="ru-RU" sz="2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лицензирующего органа со дня, следующего за днем подписания акта оценки, устанавливающего факт устранения лицензиатом нарушений.</a:t>
            </a:r>
            <a:endParaRPr lang="ru-RU" sz="2200" b="0" strike="noStrike" spc="-1" dirty="0">
              <a:latin typeface="Arial"/>
            </a:endParaRPr>
          </a:p>
          <a:p>
            <a:pPr indent="450000" algn="just">
              <a:lnSpc>
                <a:spcPct val="100000"/>
              </a:lnSpc>
              <a:spcAft>
                <a:spcPts val="601"/>
              </a:spcAft>
              <a:tabLst>
                <a:tab pos="0" algn="l"/>
              </a:tabLst>
            </a:pPr>
            <a:r>
              <a:rPr lang="ru-RU" sz="2200" b="0" u="sng" strike="noStrike" spc="-1" dirty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Сведения</a:t>
            </a:r>
            <a:r>
              <a:rPr lang="ru-RU" sz="2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о приостановлении (возобновлении) действия лицензии вносятся в реестр лицензий.</a:t>
            </a:r>
            <a:endParaRPr lang="ru-RU" sz="2200" b="0" strike="noStrike" spc="-1" dirty="0">
              <a:latin typeface="Arial"/>
            </a:endParaRPr>
          </a:p>
          <a:p>
            <a:pPr indent="450000" algn="just">
              <a:lnSpc>
                <a:spcPct val="100000"/>
              </a:lnSpc>
              <a:spcAft>
                <a:spcPts val="601"/>
              </a:spcAft>
              <a:tabLst>
                <a:tab pos="0" algn="l"/>
              </a:tabLst>
            </a:pPr>
            <a:r>
              <a:rPr lang="ru-RU" sz="2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В случае </a:t>
            </a:r>
            <a:r>
              <a:rPr lang="ru-RU" sz="2200" b="0" u="sng" strike="noStrike" spc="-1" dirty="0" smtClean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неустранения </a:t>
            </a:r>
            <a:r>
              <a:rPr lang="ru-RU" sz="2200" b="0" u="sng" strike="noStrike" spc="-1" dirty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нарушений</a:t>
            </a:r>
            <a:r>
              <a:rPr lang="ru-RU" sz="2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в течение срока приостановления действия лицензии решением лицензирующего органа действие лицензии </a:t>
            </a:r>
            <a:r>
              <a:rPr lang="ru-RU" sz="2200" b="0" u="sng" strike="noStrike" spc="-1" dirty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прекращается</a:t>
            </a:r>
            <a:r>
              <a:rPr lang="ru-RU" sz="2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lang="ru-RU" sz="2200" b="0" strike="noStrike" spc="-1" dirty="0">
              <a:latin typeface="Arial"/>
            </a:endParaRPr>
          </a:p>
          <a:p>
            <a:pPr indent="450000" algn="just">
              <a:lnSpc>
                <a:spcPct val="100000"/>
              </a:lnSpc>
              <a:spcAft>
                <a:spcPts val="601"/>
              </a:spcAft>
              <a:tabLst>
                <a:tab pos="0" algn="l"/>
              </a:tabLst>
            </a:pPr>
            <a:r>
              <a:rPr lang="ru-RU" sz="2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Решение о приостановлении, возобновлении или прекращении лицензии подписывается уполномоченным должностным лицом лицензирующего органа.</a:t>
            </a:r>
            <a:endParaRPr lang="ru-RU" sz="2200" b="0" strike="noStrike" spc="-1" dirty="0">
              <a:latin typeface="Arial"/>
            </a:endParaRPr>
          </a:p>
          <a:p>
            <a:pPr indent="450000" algn="just">
              <a:lnSpc>
                <a:spcPct val="100000"/>
              </a:lnSpc>
              <a:spcAft>
                <a:spcPts val="601"/>
              </a:spcAft>
              <a:tabLst>
                <a:tab pos="0" algn="l"/>
              </a:tabLst>
            </a:pPr>
            <a:r>
              <a:rPr lang="ru-RU" sz="2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Решение лицензирующего органа о прекращении действия лицензии оформляется и доводится до сведения юридического лица или индивидуального предпринимателя в установленном порядке.</a:t>
            </a:r>
            <a:endParaRPr lang="ru-RU" sz="2200" b="0" strike="noStrike" spc="-1" dirty="0">
              <a:latin typeface="Arial"/>
            </a:endParaRPr>
          </a:p>
        </p:txBody>
      </p:sp>
      <p:sp>
        <p:nvSpPr>
          <p:cNvPr id="238" name="CustomShape 2"/>
          <p:cNvSpPr/>
          <p:nvPr/>
        </p:nvSpPr>
        <p:spPr>
          <a:xfrm>
            <a:off x="72000" y="5981368"/>
            <a:ext cx="6263280" cy="399960"/>
          </a:xfrm>
          <a:prstGeom prst="rect">
            <a:avLst/>
          </a:prstGeom>
          <a:solidFill>
            <a:srgbClr val="CCFF99"/>
          </a:solidFill>
          <a:ln w="19080">
            <a:solidFill>
              <a:schemeClr val="accent2">
                <a:lumMod val="5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5160" tIns="32760" rIns="65160" bIns="3276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Телефоны для консультирования 452-956/71.</a:t>
            </a:r>
            <a:endParaRPr lang="ru-RU" sz="2200" b="0" strike="noStrike" spc="-1" dirty="0">
              <a:latin typeface="Arial"/>
            </a:endParaRPr>
          </a:p>
        </p:txBody>
      </p:sp>
      <p:pic>
        <p:nvPicPr>
          <p:cNvPr id="239" name="Рисунок 238"/>
          <p:cNvPicPr/>
          <p:nvPr/>
        </p:nvPicPr>
        <p:blipFill>
          <a:blip r:embed="rId2"/>
          <a:stretch/>
        </p:blipFill>
        <p:spPr>
          <a:xfrm>
            <a:off x="6548400" y="5544000"/>
            <a:ext cx="1226880" cy="1226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-36000" y="1080"/>
            <a:ext cx="9176760" cy="6853320"/>
          </a:xfrm>
          <a:prstGeom prst="rect">
            <a:avLst/>
          </a:prstGeom>
          <a:solidFill>
            <a:srgbClr val="25406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1" name="CustomShape 2"/>
          <p:cNvSpPr/>
          <p:nvPr/>
        </p:nvSpPr>
        <p:spPr>
          <a:xfrm>
            <a:off x="4214880" y="6233760"/>
            <a:ext cx="2589840" cy="35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42" name="Picture 41" descr="флаг МЧС4"/>
          <p:cNvPicPr/>
          <p:nvPr/>
        </p:nvPicPr>
        <p:blipFill>
          <a:blip r:embed="rId3"/>
          <a:stretch/>
        </p:blipFill>
        <p:spPr>
          <a:xfrm>
            <a:off x="0" y="0"/>
            <a:ext cx="2710800" cy="2509920"/>
          </a:xfrm>
          <a:prstGeom prst="rect">
            <a:avLst/>
          </a:prstGeom>
          <a:ln w="9360">
            <a:noFill/>
          </a:ln>
        </p:spPr>
      </p:pic>
      <p:pic>
        <p:nvPicPr>
          <p:cNvPr id="243" name="Picture 85" descr="Иркутск"/>
          <p:cNvPicPr/>
          <p:nvPr/>
        </p:nvPicPr>
        <p:blipFill>
          <a:blip r:embed="rId4"/>
          <a:stretch/>
        </p:blipFill>
        <p:spPr>
          <a:xfrm>
            <a:off x="698400" y="4032360"/>
            <a:ext cx="451800" cy="748800"/>
          </a:xfrm>
          <a:prstGeom prst="rect">
            <a:avLst/>
          </a:prstGeom>
          <a:ln w="9360">
            <a:noFill/>
          </a:ln>
        </p:spPr>
      </p:pic>
      <p:pic>
        <p:nvPicPr>
          <p:cNvPr id="244" name="Picture 86" descr="Иркутский"/>
          <p:cNvPicPr/>
          <p:nvPr/>
        </p:nvPicPr>
        <p:blipFill>
          <a:blip r:embed="rId5"/>
          <a:stretch/>
        </p:blipFill>
        <p:spPr>
          <a:xfrm>
            <a:off x="2395440" y="5990400"/>
            <a:ext cx="445320" cy="748800"/>
          </a:xfrm>
          <a:prstGeom prst="rect">
            <a:avLst/>
          </a:prstGeom>
          <a:ln w="9360">
            <a:noFill/>
          </a:ln>
        </p:spPr>
      </p:pic>
      <p:pic>
        <p:nvPicPr>
          <p:cNvPr id="245" name="Picture 87" descr="Казачинско-Ленский"/>
          <p:cNvPicPr/>
          <p:nvPr/>
        </p:nvPicPr>
        <p:blipFill>
          <a:blip r:embed="rId6"/>
          <a:stretch/>
        </p:blipFill>
        <p:spPr>
          <a:xfrm>
            <a:off x="1279440" y="5956200"/>
            <a:ext cx="429480" cy="748800"/>
          </a:xfrm>
          <a:prstGeom prst="rect">
            <a:avLst/>
          </a:prstGeom>
          <a:ln w="9360">
            <a:noFill/>
          </a:ln>
        </p:spPr>
      </p:pic>
      <p:pic>
        <p:nvPicPr>
          <p:cNvPr id="246" name="Picture 88" descr="Катангский"/>
          <p:cNvPicPr/>
          <p:nvPr/>
        </p:nvPicPr>
        <p:blipFill>
          <a:blip r:embed="rId7"/>
          <a:stretch/>
        </p:blipFill>
        <p:spPr>
          <a:xfrm>
            <a:off x="2943360" y="5990400"/>
            <a:ext cx="450000" cy="748800"/>
          </a:xfrm>
          <a:prstGeom prst="rect">
            <a:avLst/>
          </a:prstGeom>
          <a:ln w="9360">
            <a:noFill/>
          </a:ln>
        </p:spPr>
      </p:pic>
      <p:pic>
        <p:nvPicPr>
          <p:cNvPr id="247" name="Picture 89" descr="Качугский"/>
          <p:cNvPicPr/>
          <p:nvPr/>
        </p:nvPicPr>
        <p:blipFill>
          <a:blip r:embed="rId8"/>
          <a:stretch/>
        </p:blipFill>
        <p:spPr>
          <a:xfrm>
            <a:off x="3505320" y="5990400"/>
            <a:ext cx="443880" cy="748800"/>
          </a:xfrm>
          <a:prstGeom prst="rect">
            <a:avLst/>
          </a:prstGeom>
          <a:ln w="9360">
            <a:noFill/>
          </a:ln>
        </p:spPr>
      </p:pic>
      <p:pic>
        <p:nvPicPr>
          <p:cNvPr id="248" name="Picture 90" descr="Киренский"/>
          <p:cNvPicPr/>
          <p:nvPr/>
        </p:nvPicPr>
        <p:blipFill>
          <a:blip r:embed="rId9"/>
          <a:stretch/>
        </p:blipFill>
        <p:spPr>
          <a:xfrm>
            <a:off x="1835280" y="5986080"/>
            <a:ext cx="442080" cy="748800"/>
          </a:xfrm>
          <a:prstGeom prst="rect">
            <a:avLst/>
          </a:prstGeom>
          <a:ln w="9360">
            <a:noFill/>
          </a:ln>
        </p:spPr>
      </p:pic>
      <p:pic>
        <p:nvPicPr>
          <p:cNvPr id="249" name="Picture 91" descr="Куйтунский"/>
          <p:cNvPicPr/>
          <p:nvPr/>
        </p:nvPicPr>
        <p:blipFill>
          <a:blip r:embed="rId10"/>
          <a:stretch/>
        </p:blipFill>
        <p:spPr>
          <a:xfrm>
            <a:off x="4044960" y="5990400"/>
            <a:ext cx="443880" cy="748800"/>
          </a:xfrm>
          <a:prstGeom prst="rect">
            <a:avLst/>
          </a:prstGeom>
          <a:ln w="9360">
            <a:noFill/>
          </a:ln>
        </p:spPr>
      </p:pic>
      <p:pic>
        <p:nvPicPr>
          <p:cNvPr id="250" name="Picture 92" descr="Мамско-Чуйский"/>
          <p:cNvPicPr/>
          <p:nvPr/>
        </p:nvPicPr>
        <p:blipFill>
          <a:blip r:embed="rId11"/>
          <a:stretch/>
        </p:blipFill>
        <p:spPr>
          <a:xfrm>
            <a:off x="3508200" y="4036320"/>
            <a:ext cx="450000" cy="748800"/>
          </a:xfrm>
          <a:prstGeom prst="rect">
            <a:avLst/>
          </a:prstGeom>
          <a:ln w="9360">
            <a:noFill/>
          </a:ln>
        </p:spPr>
      </p:pic>
      <p:pic>
        <p:nvPicPr>
          <p:cNvPr id="251" name="Picture 93" descr="Нижнеилимский"/>
          <p:cNvPicPr/>
          <p:nvPr/>
        </p:nvPicPr>
        <p:blipFill>
          <a:blip r:embed="rId12"/>
          <a:stretch/>
        </p:blipFill>
        <p:spPr>
          <a:xfrm>
            <a:off x="4597560" y="5998680"/>
            <a:ext cx="445320" cy="748800"/>
          </a:xfrm>
          <a:prstGeom prst="rect">
            <a:avLst/>
          </a:prstGeom>
          <a:ln w="9360">
            <a:noFill/>
          </a:ln>
        </p:spPr>
      </p:pic>
      <p:pic>
        <p:nvPicPr>
          <p:cNvPr id="252" name="Picture 94" descr="Нижнеудинский"/>
          <p:cNvPicPr/>
          <p:nvPr/>
        </p:nvPicPr>
        <p:blipFill>
          <a:blip r:embed="rId13"/>
          <a:stretch/>
        </p:blipFill>
        <p:spPr>
          <a:xfrm>
            <a:off x="5711760" y="5990400"/>
            <a:ext cx="432720" cy="748800"/>
          </a:xfrm>
          <a:prstGeom prst="rect">
            <a:avLst/>
          </a:prstGeom>
          <a:ln w="9360">
            <a:noFill/>
          </a:ln>
        </p:spPr>
      </p:pic>
      <p:pic>
        <p:nvPicPr>
          <p:cNvPr id="253" name="Picture 95" descr="Нукутский"/>
          <p:cNvPicPr/>
          <p:nvPr/>
        </p:nvPicPr>
        <p:blipFill>
          <a:blip r:embed="rId14"/>
          <a:stretch/>
        </p:blipFill>
        <p:spPr>
          <a:xfrm>
            <a:off x="6807240" y="5987880"/>
            <a:ext cx="532440" cy="748800"/>
          </a:xfrm>
          <a:prstGeom prst="rect">
            <a:avLst/>
          </a:prstGeom>
          <a:ln w="9360">
            <a:noFill/>
          </a:ln>
        </p:spPr>
      </p:pic>
      <p:pic>
        <p:nvPicPr>
          <p:cNvPr id="254" name="Picture 96" descr="Ольхонский"/>
          <p:cNvPicPr/>
          <p:nvPr/>
        </p:nvPicPr>
        <p:blipFill>
          <a:blip r:embed="rId15"/>
          <a:stretch/>
        </p:blipFill>
        <p:spPr>
          <a:xfrm>
            <a:off x="8007480" y="5041800"/>
            <a:ext cx="481680" cy="748800"/>
          </a:xfrm>
          <a:prstGeom prst="rect">
            <a:avLst/>
          </a:prstGeom>
          <a:ln w="9360">
            <a:noFill/>
          </a:ln>
        </p:spPr>
      </p:pic>
      <p:pic>
        <p:nvPicPr>
          <p:cNvPr id="255" name="Picture 97" descr="Осинский"/>
          <p:cNvPicPr/>
          <p:nvPr/>
        </p:nvPicPr>
        <p:blipFill>
          <a:blip r:embed="rId16"/>
          <a:stretch/>
        </p:blipFill>
        <p:spPr>
          <a:xfrm>
            <a:off x="7443720" y="5054400"/>
            <a:ext cx="423000" cy="748800"/>
          </a:xfrm>
          <a:prstGeom prst="rect">
            <a:avLst/>
          </a:prstGeom>
          <a:ln w="9360">
            <a:noFill/>
          </a:ln>
        </p:spPr>
      </p:pic>
      <p:pic>
        <p:nvPicPr>
          <p:cNvPr id="256" name="Picture 98" descr="Саянск"/>
          <p:cNvPicPr/>
          <p:nvPr/>
        </p:nvPicPr>
        <p:blipFill>
          <a:blip r:embed="rId17"/>
          <a:stretch/>
        </p:blipFill>
        <p:spPr>
          <a:xfrm>
            <a:off x="6835680" y="5054400"/>
            <a:ext cx="446760" cy="748800"/>
          </a:xfrm>
          <a:prstGeom prst="rect">
            <a:avLst/>
          </a:prstGeom>
          <a:ln w="9360">
            <a:noFill/>
          </a:ln>
        </p:spPr>
      </p:pic>
      <p:pic>
        <p:nvPicPr>
          <p:cNvPr id="257" name="Picture 99" descr="Свирск"/>
          <p:cNvPicPr/>
          <p:nvPr/>
        </p:nvPicPr>
        <p:blipFill>
          <a:blip r:embed="rId18"/>
          <a:stretch/>
        </p:blipFill>
        <p:spPr>
          <a:xfrm>
            <a:off x="6276960" y="5020920"/>
            <a:ext cx="443880" cy="748800"/>
          </a:xfrm>
          <a:prstGeom prst="rect">
            <a:avLst/>
          </a:prstGeom>
          <a:ln w="9360">
            <a:noFill/>
          </a:ln>
        </p:spPr>
      </p:pic>
      <p:pic>
        <p:nvPicPr>
          <p:cNvPr id="258" name="Picture 100" descr="Слюдянский"/>
          <p:cNvPicPr/>
          <p:nvPr/>
        </p:nvPicPr>
        <p:blipFill>
          <a:blip r:embed="rId19"/>
          <a:stretch/>
        </p:blipFill>
        <p:spPr>
          <a:xfrm>
            <a:off x="5716440" y="5020920"/>
            <a:ext cx="445320" cy="748800"/>
          </a:xfrm>
          <a:prstGeom prst="rect">
            <a:avLst/>
          </a:prstGeom>
          <a:ln w="9360">
            <a:noFill/>
          </a:ln>
        </p:spPr>
      </p:pic>
      <p:pic>
        <p:nvPicPr>
          <p:cNvPr id="259" name="Picture 101" descr="Тайшетский"/>
          <p:cNvPicPr/>
          <p:nvPr/>
        </p:nvPicPr>
        <p:blipFill>
          <a:blip r:embed="rId20"/>
          <a:stretch/>
        </p:blipFill>
        <p:spPr>
          <a:xfrm>
            <a:off x="5157720" y="5037480"/>
            <a:ext cx="430920" cy="748800"/>
          </a:xfrm>
          <a:prstGeom prst="rect">
            <a:avLst/>
          </a:prstGeom>
          <a:ln w="9360">
            <a:noFill/>
          </a:ln>
        </p:spPr>
      </p:pic>
      <p:pic>
        <p:nvPicPr>
          <p:cNvPr id="260" name="Picture 102" descr="Тулун"/>
          <p:cNvPicPr/>
          <p:nvPr/>
        </p:nvPicPr>
        <p:blipFill>
          <a:blip r:embed="rId21"/>
          <a:stretch/>
        </p:blipFill>
        <p:spPr>
          <a:xfrm>
            <a:off x="4637160" y="5046120"/>
            <a:ext cx="403920" cy="748800"/>
          </a:xfrm>
          <a:prstGeom prst="rect">
            <a:avLst/>
          </a:prstGeom>
          <a:ln w="9360">
            <a:noFill/>
          </a:ln>
        </p:spPr>
      </p:pic>
      <p:pic>
        <p:nvPicPr>
          <p:cNvPr id="261" name="Picture 103" descr="Тулунский"/>
          <p:cNvPicPr/>
          <p:nvPr/>
        </p:nvPicPr>
        <p:blipFill>
          <a:blip r:embed="rId22"/>
          <a:stretch/>
        </p:blipFill>
        <p:spPr>
          <a:xfrm>
            <a:off x="4060800" y="5054400"/>
            <a:ext cx="448560" cy="748800"/>
          </a:xfrm>
          <a:prstGeom prst="rect">
            <a:avLst/>
          </a:prstGeom>
          <a:ln w="9360">
            <a:noFill/>
          </a:ln>
        </p:spPr>
      </p:pic>
      <p:pic>
        <p:nvPicPr>
          <p:cNvPr id="262" name="Picture 104" descr="Усолье"/>
          <p:cNvPicPr/>
          <p:nvPr/>
        </p:nvPicPr>
        <p:blipFill>
          <a:blip r:embed="rId23"/>
          <a:stretch/>
        </p:blipFill>
        <p:spPr>
          <a:xfrm>
            <a:off x="3513240" y="5054400"/>
            <a:ext cx="445320" cy="748800"/>
          </a:xfrm>
          <a:prstGeom prst="rect">
            <a:avLst/>
          </a:prstGeom>
          <a:ln w="9360">
            <a:noFill/>
          </a:ln>
        </p:spPr>
      </p:pic>
      <p:pic>
        <p:nvPicPr>
          <p:cNvPr id="263" name="Picture 105" descr="Усольский"/>
          <p:cNvPicPr/>
          <p:nvPr/>
        </p:nvPicPr>
        <p:blipFill>
          <a:blip r:embed="rId24"/>
          <a:stretch/>
        </p:blipFill>
        <p:spPr>
          <a:xfrm>
            <a:off x="2970360" y="5037480"/>
            <a:ext cx="445320" cy="748800"/>
          </a:xfrm>
          <a:prstGeom prst="rect">
            <a:avLst/>
          </a:prstGeom>
          <a:ln w="9360">
            <a:noFill/>
          </a:ln>
        </p:spPr>
      </p:pic>
      <p:pic>
        <p:nvPicPr>
          <p:cNvPr id="264" name="Picture 106" descr="Усть-Илимск"/>
          <p:cNvPicPr/>
          <p:nvPr/>
        </p:nvPicPr>
        <p:blipFill>
          <a:blip r:embed="rId25"/>
          <a:stretch/>
        </p:blipFill>
        <p:spPr>
          <a:xfrm>
            <a:off x="2411280" y="5046120"/>
            <a:ext cx="453240" cy="748800"/>
          </a:xfrm>
          <a:prstGeom prst="rect">
            <a:avLst/>
          </a:prstGeom>
          <a:ln w="9360">
            <a:noFill/>
          </a:ln>
        </p:spPr>
      </p:pic>
      <p:pic>
        <p:nvPicPr>
          <p:cNvPr id="265" name="Picture 107" descr="Усть-Илимский"/>
          <p:cNvPicPr/>
          <p:nvPr/>
        </p:nvPicPr>
        <p:blipFill>
          <a:blip r:embed="rId26"/>
          <a:stretch/>
        </p:blipFill>
        <p:spPr>
          <a:xfrm>
            <a:off x="1847880" y="5037480"/>
            <a:ext cx="445320" cy="748800"/>
          </a:xfrm>
          <a:prstGeom prst="rect">
            <a:avLst/>
          </a:prstGeom>
          <a:ln w="9360">
            <a:noFill/>
          </a:ln>
        </p:spPr>
      </p:pic>
      <p:pic>
        <p:nvPicPr>
          <p:cNvPr id="266" name="Picture 108" descr="Усть-Кутский"/>
          <p:cNvPicPr/>
          <p:nvPr/>
        </p:nvPicPr>
        <p:blipFill>
          <a:blip r:embed="rId27"/>
          <a:stretch/>
        </p:blipFill>
        <p:spPr>
          <a:xfrm>
            <a:off x="1266840" y="5046120"/>
            <a:ext cx="446760" cy="748800"/>
          </a:xfrm>
          <a:prstGeom prst="rect">
            <a:avLst/>
          </a:prstGeom>
          <a:ln w="9360">
            <a:noFill/>
          </a:ln>
        </p:spPr>
      </p:pic>
      <p:pic>
        <p:nvPicPr>
          <p:cNvPr id="267" name="Picture 109" descr="Усть-Удинский"/>
          <p:cNvPicPr/>
          <p:nvPr/>
        </p:nvPicPr>
        <p:blipFill>
          <a:blip r:embed="rId28"/>
          <a:stretch/>
        </p:blipFill>
        <p:spPr>
          <a:xfrm>
            <a:off x="4608360" y="4049280"/>
            <a:ext cx="451800" cy="748800"/>
          </a:xfrm>
          <a:prstGeom prst="rect">
            <a:avLst/>
          </a:prstGeom>
          <a:ln w="9360">
            <a:noFill/>
          </a:ln>
        </p:spPr>
      </p:pic>
      <p:pic>
        <p:nvPicPr>
          <p:cNvPr id="268" name="Picture 110" descr="Черемхово"/>
          <p:cNvPicPr/>
          <p:nvPr/>
        </p:nvPicPr>
        <p:blipFill>
          <a:blip r:embed="rId29"/>
          <a:stretch/>
        </p:blipFill>
        <p:spPr>
          <a:xfrm>
            <a:off x="703440" y="5046120"/>
            <a:ext cx="446760" cy="748800"/>
          </a:xfrm>
          <a:prstGeom prst="rect">
            <a:avLst/>
          </a:prstGeom>
          <a:ln w="9360">
            <a:noFill/>
          </a:ln>
        </p:spPr>
      </p:pic>
      <p:pic>
        <p:nvPicPr>
          <p:cNvPr id="269" name="Picture 111" descr="Черемховский"/>
          <p:cNvPicPr/>
          <p:nvPr/>
        </p:nvPicPr>
        <p:blipFill>
          <a:blip r:embed="rId30"/>
          <a:stretch/>
        </p:blipFill>
        <p:spPr>
          <a:xfrm>
            <a:off x="5145120" y="5990400"/>
            <a:ext cx="445320" cy="748800"/>
          </a:xfrm>
          <a:prstGeom prst="rect">
            <a:avLst/>
          </a:prstGeom>
          <a:ln w="9360">
            <a:noFill/>
          </a:ln>
        </p:spPr>
      </p:pic>
      <p:pic>
        <p:nvPicPr>
          <p:cNvPr id="270" name="Picture 112" descr="Чунский"/>
          <p:cNvPicPr/>
          <p:nvPr/>
        </p:nvPicPr>
        <p:blipFill>
          <a:blip r:embed="rId31"/>
          <a:stretch/>
        </p:blipFill>
        <p:spPr>
          <a:xfrm>
            <a:off x="6246720" y="5990400"/>
            <a:ext cx="448560" cy="748800"/>
          </a:xfrm>
          <a:prstGeom prst="rect">
            <a:avLst/>
          </a:prstGeom>
          <a:ln w="9360">
            <a:noFill/>
          </a:ln>
        </p:spPr>
      </p:pic>
      <p:pic>
        <p:nvPicPr>
          <p:cNvPr id="271" name="Picture 113" descr="Шелеховский"/>
          <p:cNvPicPr/>
          <p:nvPr/>
        </p:nvPicPr>
        <p:blipFill>
          <a:blip r:embed="rId32"/>
          <a:stretch/>
        </p:blipFill>
        <p:spPr>
          <a:xfrm>
            <a:off x="2448000" y="4032360"/>
            <a:ext cx="408960" cy="748800"/>
          </a:xfrm>
          <a:prstGeom prst="rect">
            <a:avLst/>
          </a:prstGeom>
          <a:ln w="9360">
            <a:noFill/>
          </a:ln>
        </p:spPr>
      </p:pic>
      <p:pic>
        <p:nvPicPr>
          <p:cNvPr id="272" name="Picture 114" descr="Эхирит-Булагатский"/>
          <p:cNvPicPr/>
          <p:nvPr/>
        </p:nvPicPr>
        <p:blipFill>
          <a:blip r:embed="rId33"/>
          <a:stretch/>
        </p:blipFill>
        <p:spPr>
          <a:xfrm>
            <a:off x="7440480" y="5990400"/>
            <a:ext cx="445320" cy="748800"/>
          </a:xfrm>
          <a:prstGeom prst="rect">
            <a:avLst/>
          </a:prstGeom>
          <a:ln w="9360">
            <a:noFill/>
          </a:ln>
        </p:spPr>
      </p:pic>
      <p:pic>
        <p:nvPicPr>
          <p:cNvPr id="273" name="Picture 115" descr="Аларский"/>
          <p:cNvPicPr/>
          <p:nvPr/>
        </p:nvPicPr>
        <p:blipFill>
          <a:blip r:embed="rId34"/>
          <a:stretch/>
        </p:blipFill>
        <p:spPr>
          <a:xfrm>
            <a:off x="7988400" y="4044960"/>
            <a:ext cx="470880" cy="748800"/>
          </a:xfrm>
          <a:prstGeom prst="rect">
            <a:avLst/>
          </a:prstGeom>
          <a:ln w="9360">
            <a:noFill/>
          </a:ln>
        </p:spPr>
      </p:pic>
      <p:pic>
        <p:nvPicPr>
          <p:cNvPr id="274" name="Picture 116" descr="Ангарский"/>
          <p:cNvPicPr/>
          <p:nvPr/>
        </p:nvPicPr>
        <p:blipFill>
          <a:blip r:embed="rId35"/>
          <a:stretch/>
        </p:blipFill>
        <p:spPr>
          <a:xfrm>
            <a:off x="7418520" y="4049280"/>
            <a:ext cx="430920" cy="748800"/>
          </a:xfrm>
          <a:prstGeom prst="rect">
            <a:avLst/>
          </a:prstGeom>
          <a:ln w="9360">
            <a:noFill/>
          </a:ln>
        </p:spPr>
      </p:pic>
      <p:pic>
        <p:nvPicPr>
          <p:cNvPr id="275" name="Picture 117" descr="Балаганский"/>
          <p:cNvPicPr/>
          <p:nvPr/>
        </p:nvPicPr>
        <p:blipFill>
          <a:blip r:embed="rId36"/>
          <a:stretch/>
        </p:blipFill>
        <p:spPr>
          <a:xfrm>
            <a:off x="6848640" y="4038840"/>
            <a:ext cx="443880" cy="748800"/>
          </a:xfrm>
          <a:prstGeom prst="rect">
            <a:avLst/>
          </a:prstGeom>
          <a:ln w="9360">
            <a:noFill/>
          </a:ln>
        </p:spPr>
      </p:pic>
      <p:pic>
        <p:nvPicPr>
          <p:cNvPr id="276" name="Picture 118" descr="Баяндаевский"/>
          <p:cNvPicPr/>
          <p:nvPr/>
        </p:nvPicPr>
        <p:blipFill>
          <a:blip r:embed="rId37"/>
          <a:stretch/>
        </p:blipFill>
        <p:spPr>
          <a:xfrm>
            <a:off x="6291360" y="4038840"/>
            <a:ext cx="445320" cy="748800"/>
          </a:xfrm>
          <a:prstGeom prst="rect">
            <a:avLst/>
          </a:prstGeom>
          <a:ln w="9360">
            <a:noFill/>
          </a:ln>
        </p:spPr>
      </p:pic>
      <p:pic>
        <p:nvPicPr>
          <p:cNvPr id="277" name="Picture 119" descr="Бодайбинский"/>
          <p:cNvPicPr/>
          <p:nvPr/>
        </p:nvPicPr>
        <p:blipFill>
          <a:blip r:embed="rId38"/>
          <a:stretch/>
        </p:blipFill>
        <p:spPr>
          <a:xfrm>
            <a:off x="5729400" y="4038840"/>
            <a:ext cx="443880" cy="748800"/>
          </a:xfrm>
          <a:prstGeom prst="rect">
            <a:avLst/>
          </a:prstGeom>
          <a:ln w="9360">
            <a:noFill/>
          </a:ln>
        </p:spPr>
      </p:pic>
      <p:pic>
        <p:nvPicPr>
          <p:cNvPr id="278" name="Picture 120" descr="Боханский"/>
          <p:cNvPicPr/>
          <p:nvPr/>
        </p:nvPicPr>
        <p:blipFill>
          <a:blip r:embed="rId39"/>
          <a:stretch/>
        </p:blipFill>
        <p:spPr>
          <a:xfrm>
            <a:off x="5159520" y="4032360"/>
            <a:ext cx="427680" cy="748800"/>
          </a:xfrm>
          <a:prstGeom prst="rect">
            <a:avLst/>
          </a:prstGeom>
          <a:ln w="9360">
            <a:noFill/>
          </a:ln>
        </p:spPr>
      </p:pic>
      <p:pic>
        <p:nvPicPr>
          <p:cNvPr id="279" name="Picture 121" descr="Братск"/>
          <p:cNvPicPr/>
          <p:nvPr/>
        </p:nvPicPr>
        <p:blipFill>
          <a:blip r:embed="rId40"/>
          <a:stretch/>
        </p:blipFill>
        <p:spPr>
          <a:xfrm>
            <a:off x="2986200" y="4040640"/>
            <a:ext cx="411840" cy="748800"/>
          </a:xfrm>
          <a:prstGeom prst="rect">
            <a:avLst/>
          </a:prstGeom>
          <a:ln w="9360">
            <a:noFill/>
          </a:ln>
        </p:spPr>
      </p:pic>
      <p:pic>
        <p:nvPicPr>
          <p:cNvPr id="280" name="Picture 122" descr="Братский"/>
          <p:cNvPicPr/>
          <p:nvPr/>
        </p:nvPicPr>
        <p:blipFill>
          <a:blip r:embed="rId41"/>
          <a:stretch/>
        </p:blipFill>
        <p:spPr>
          <a:xfrm>
            <a:off x="1874880" y="4040640"/>
            <a:ext cx="427680" cy="748800"/>
          </a:xfrm>
          <a:prstGeom prst="rect">
            <a:avLst/>
          </a:prstGeom>
          <a:ln w="9360">
            <a:noFill/>
          </a:ln>
        </p:spPr>
      </p:pic>
      <p:pic>
        <p:nvPicPr>
          <p:cNvPr id="281" name="Picture 123" descr="Жигаловский"/>
          <p:cNvPicPr/>
          <p:nvPr/>
        </p:nvPicPr>
        <p:blipFill>
          <a:blip r:embed="rId42"/>
          <a:stretch/>
        </p:blipFill>
        <p:spPr>
          <a:xfrm>
            <a:off x="1270080" y="4043160"/>
            <a:ext cx="445320" cy="748800"/>
          </a:xfrm>
          <a:prstGeom prst="rect">
            <a:avLst/>
          </a:prstGeom>
          <a:ln w="9360">
            <a:noFill/>
          </a:ln>
        </p:spPr>
      </p:pic>
      <p:pic>
        <p:nvPicPr>
          <p:cNvPr id="282" name="Picture 124" descr="Заларинский"/>
          <p:cNvPicPr/>
          <p:nvPr/>
        </p:nvPicPr>
        <p:blipFill>
          <a:blip r:embed="rId43"/>
          <a:stretch/>
        </p:blipFill>
        <p:spPr>
          <a:xfrm>
            <a:off x="4076640" y="4040640"/>
            <a:ext cx="445320" cy="748800"/>
          </a:xfrm>
          <a:prstGeom prst="rect">
            <a:avLst/>
          </a:prstGeom>
          <a:ln w="9360">
            <a:noFill/>
          </a:ln>
        </p:spPr>
      </p:pic>
      <p:pic>
        <p:nvPicPr>
          <p:cNvPr id="283" name="Picture 131"/>
          <p:cNvPicPr/>
          <p:nvPr/>
        </p:nvPicPr>
        <p:blipFill>
          <a:blip r:embed="rId44"/>
          <a:stretch/>
        </p:blipFill>
        <p:spPr>
          <a:xfrm>
            <a:off x="714240" y="5951880"/>
            <a:ext cx="445320" cy="748800"/>
          </a:xfrm>
          <a:prstGeom prst="rect">
            <a:avLst/>
          </a:prstGeom>
          <a:ln w="9360">
            <a:noFill/>
          </a:ln>
        </p:spPr>
      </p:pic>
      <p:pic>
        <p:nvPicPr>
          <p:cNvPr id="284" name="Picture 143" descr="Зиминский"/>
          <p:cNvPicPr/>
          <p:nvPr/>
        </p:nvPicPr>
        <p:blipFill>
          <a:blip r:embed="rId45"/>
          <a:stretch/>
        </p:blipFill>
        <p:spPr>
          <a:xfrm>
            <a:off x="8028000" y="5998680"/>
            <a:ext cx="445320" cy="748800"/>
          </a:xfrm>
          <a:prstGeom prst="rect">
            <a:avLst/>
          </a:prstGeom>
          <a:ln w="9360">
            <a:noFill/>
          </a:ln>
        </p:spPr>
      </p:pic>
      <p:pic>
        <p:nvPicPr>
          <p:cNvPr id="285" name="Picture 20" descr="Герб Иркутской области"/>
          <p:cNvPicPr/>
          <p:nvPr/>
        </p:nvPicPr>
        <p:blipFill>
          <a:blip r:embed="rId46"/>
          <a:stretch/>
        </p:blipFill>
        <p:spPr>
          <a:xfrm>
            <a:off x="7566120" y="355680"/>
            <a:ext cx="1180800" cy="1798560"/>
          </a:xfrm>
          <a:prstGeom prst="rect">
            <a:avLst/>
          </a:prstGeom>
          <a:ln w="9360">
            <a:noFill/>
          </a:ln>
        </p:spPr>
      </p:pic>
      <p:sp>
        <p:nvSpPr>
          <p:cNvPr id="286" name="CustomShape 3"/>
          <p:cNvSpPr/>
          <p:nvPr/>
        </p:nvSpPr>
        <p:spPr>
          <a:xfrm>
            <a:off x="-36000" y="2184120"/>
            <a:ext cx="9176400" cy="1891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0200" tIns="35280" rIns="70200" bIns="3528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ДОКЛАД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НАЧАЛЬНИКА ОТДЕЛА ЛИЦЕНЗИОННОГО КОНТРОЛЯ, ОРГАНИЗАЦИИ КОНТРОЛЯ ЗА ОБОРОТОМ ПОЖАРНО-ТЕХНИЧЕСКОЙ ПРОДУКЦИИ И ПРЕДОСТАВЛЕНИЯ ГОСУДАРСТВЕННЫХ УСЛУГ УПРАВЛЕНИЯ НАДЗОРНОЙ ДЕЯТЕЛЬНОСТИ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И ПРОФИЛАКТИЧЕСКОЙ РАБОТЫ ГЛАВНОГО УПРАВЛЕНИЯ МЧС РОССИИ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ПО ИРКУТСКОЙ ОБЛАСТИ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-36000" y="1080"/>
            <a:ext cx="9176760" cy="6853320"/>
          </a:xfrm>
          <a:prstGeom prst="rect">
            <a:avLst/>
          </a:prstGeom>
          <a:solidFill>
            <a:srgbClr val="25406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" name="CustomShape 2"/>
          <p:cNvSpPr/>
          <p:nvPr/>
        </p:nvSpPr>
        <p:spPr>
          <a:xfrm>
            <a:off x="4214880" y="6233760"/>
            <a:ext cx="2589840" cy="35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9" name="Picture 41_2" descr="флаг МЧС4"/>
          <p:cNvPicPr/>
          <p:nvPr/>
        </p:nvPicPr>
        <p:blipFill>
          <a:blip r:embed="rId3"/>
          <a:stretch/>
        </p:blipFill>
        <p:spPr>
          <a:xfrm>
            <a:off x="0" y="0"/>
            <a:ext cx="2710800" cy="2509920"/>
          </a:xfrm>
          <a:prstGeom prst="rect">
            <a:avLst/>
          </a:prstGeom>
          <a:ln w="9360">
            <a:noFill/>
          </a:ln>
        </p:spPr>
      </p:pic>
      <p:pic>
        <p:nvPicPr>
          <p:cNvPr id="170" name="Picture 85_2" descr="Иркутск"/>
          <p:cNvPicPr/>
          <p:nvPr/>
        </p:nvPicPr>
        <p:blipFill>
          <a:blip r:embed="rId4"/>
          <a:stretch/>
        </p:blipFill>
        <p:spPr>
          <a:xfrm>
            <a:off x="698400" y="4032360"/>
            <a:ext cx="451800" cy="748800"/>
          </a:xfrm>
          <a:prstGeom prst="rect">
            <a:avLst/>
          </a:prstGeom>
          <a:ln w="9360">
            <a:noFill/>
          </a:ln>
        </p:spPr>
      </p:pic>
      <p:pic>
        <p:nvPicPr>
          <p:cNvPr id="171" name="Picture 86_2" descr="Иркутский"/>
          <p:cNvPicPr/>
          <p:nvPr/>
        </p:nvPicPr>
        <p:blipFill>
          <a:blip r:embed="rId5"/>
          <a:stretch/>
        </p:blipFill>
        <p:spPr>
          <a:xfrm>
            <a:off x="2395440" y="5990400"/>
            <a:ext cx="445320" cy="748800"/>
          </a:xfrm>
          <a:prstGeom prst="rect">
            <a:avLst/>
          </a:prstGeom>
          <a:ln w="9360">
            <a:noFill/>
          </a:ln>
        </p:spPr>
      </p:pic>
      <p:pic>
        <p:nvPicPr>
          <p:cNvPr id="172" name="Picture 87_2" descr="Казачинско-Ленский"/>
          <p:cNvPicPr/>
          <p:nvPr/>
        </p:nvPicPr>
        <p:blipFill>
          <a:blip r:embed="rId6"/>
          <a:stretch/>
        </p:blipFill>
        <p:spPr>
          <a:xfrm>
            <a:off x="1279440" y="5956200"/>
            <a:ext cx="429480" cy="748800"/>
          </a:xfrm>
          <a:prstGeom prst="rect">
            <a:avLst/>
          </a:prstGeom>
          <a:ln w="9360">
            <a:noFill/>
          </a:ln>
        </p:spPr>
      </p:pic>
      <p:pic>
        <p:nvPicPr>
          <p:cNvPr id="173" name="Picture 88_2" descr="Катангский"/>
          <p:cNvPicPr/>
          <p:nvPr/>
        </p:nvPicPr>
        <p:blipFill>
          <a:blip r:embed="rId7"/>
          <a:stretch/>
        </p:blipFill>
        <p:spPr>
          <a:xfrm>
            <a:off x="2943360" y="5990400"/>
            <a:ext cx="450000" cy="748800"/>
          </a:xfrm>
          <a:prstGeom prst="rect">
            <a:avLst/>
          </a:prstGeom>
          <a:ln w="9360">
            <a:noFill/>
          </a:ln>
        </p:spPr>
      </p:pic>
      <p:pic>
        <p:nvPicPr>
          <p:cNvPr id="174" name="Picture 89_2" descr="Качугский"/>
          <p:cNvPicPr/>
          <p:nvPr/>
        </p:nvPicPr>
        <p:blipFill>
          <a:blip r:embed="rId8"/>
          <a:stretch/>
        </p:blipFill>
        <p:spPr>
          <a:xfrm>
            <a:off x="3505320" y="5990400"/>
            <a:ext cx="443880" cy="748800"/>
          </a:xfrm>
          <a:prstGeom prst="rect">
            <a:avLst/>
          </a:prstGeom>
          <a:ln w="9360">
            <a:noFill/>
          </a:ln>
        </p:spPr>
      </p:pic>
      <p:pic>
        <p:nvPicPr>
          <p:cNvPr id="175" name="Picture 90_2" descr="Киренский"/>
          <p:cNvPicPr/>
          <p:nvPr/>
        </p:nvPicPr>
        <p:blipFill>
          <a:blip r:embed="rId9"/>
          <a:stretch/>
        </p:blipFill>
        <p:spPr>
          <a:xfrm>
            <a:off x="1835280" y="5986080"/>
            <a:ext cx="442080" cy="748800"/>
          </a:xfrm>
          <a:prstGeom prst="rect">
            <a:avLst/>
          </a:prstGeom>
          <a:ln w="9360">
            <a:noFill/>
          </a:ln>
        </p:spPr>
      </p:pic>
      <p:pic>
        <p:nvPicPr>
          <p:cNvPr id="176" name="Picture 91_2" descr="Куйтунский"/>
          <p:cNvPicPr/>
          <p:nvPr/>
        </p:nvPicPr>
        <p:blipFill>
          <a:blip r:embed="rId10"/>
          <a:stretch/>
        </p:blipFill>
        <p:spPr>
          <a:xfrm>
            <a:off x="4044960" y="5990400"/>
            <a:ext cx="443880" cy="748800"/>
          </a:xfrm>
          <a:prstGeom prst="rect">
            <a:avLst/>
          </a:prstGeom>
          <a:ln w="9360">
            <a:noFill/>
          </a:ln>
        </p:spPr>
      </p:pic>
      <p:pic>
        <p:nvPicPr>
          <p:cNvPr id="177" name="Picture 92_2" descr="Мамско-Чуйский"/>
          <p:cNvPicPr/>
          <p:nvPr/>
        </p:nvPicPr>
        <p:blipFill>
          <a:blip r:embed="rId11"/>
          <a:stretch/>
        </p:blipFill>
        <p:spPr>
          <a:xfrm>
            <a:off x="3508200" y="4036320"/>
            <a:ext cx="450000" cy="748800"/>
          </a:xfrm>
          <a:prstGeom prst="rect">
            <a:avLst/>
          </a:prstGeom>
          <a:ln w="9360">
            <a:noFill/>
          </a:ln>
        </p:spPr>
      </p:pic>
      <p:pic>
        <p:nvPicPr>
          <p:cNvPr id="178" name="Picture 93_2" descr="Нижнеилимский"/>
          <p:cNvPicPr/>
          <p:nvPr/>
        </p:nvPicPr>
        <p:blipFill>
          <a:blip r:embed="rId12"/>
          <a:stretch/>
        </p:blipFill>
        <p:spPr>
          <a:xfrm>
            <a:off x="4597560" y="5998680"/>
            <a:ext cx="445320" cy="748800"/>
          </a:xfrm>
          <a:prstGeom prst="rect">
            <a:avLst/>
          </a:prstGeom>
          <a:ln w="9360">
            <a:noFill/>
          </a:ln>
        </p:spPr>
      </p:pic>
      <p:pic>
        <p:nvPicPr>
          <p:cNvPr id="179" name="Picture 94_2" descr="Нижнеудинский"/>
          <p:cNvPicPr/>
          <p:nvPr/>
        </p:nvPicPr>
        <p:blipFill>
          <a:blip r:embed="rId13"/>
          <a:stretch/>
        </p:blipFill>
        <p:spPr>
          <a:xfrm>
            <a:off x="5711760" y="5990400"/>
            <a:ext cx="432720" cy="748800"/>
          </a:xfrm>
          <a:prstGeom prst="rect">
            <a:avLst/>
          </a:prstGeom>
          <a:ln w="9360">
            <a:noFill/>
          </a:ln>
        </p:spPr>
      </p:pic>
      <p:pic>
        <p:nvPicPr>
          <p:cNvPr id="180" name="Picture 95_2" descr="Нукутский"/>
          <p:cNvPicPr/>
          <p:nvPr/>
        </p:nvPicPr>
        <p:blipFill>
          <a:blip r:embed="rId14"/>
          <a:stretch/>
        </p:blipFill>
        <p:spPr>
          <a:xfrm>
            <a:off x="6807240" y="5987880"/>
            <a:ext cx="532440" cy="748800"/>
          </a:xfrm>
          <a:prstGeom prst="rect">
            <a:avLst/>
          </a:prstGeom>
          <a:ln w="9360">
            <a:noFill/>
          </a:ln>
        </p:spPr>
      </p:pic>
      <p:pic>
        <p:nvPicPr>
          <p:cNvPr id="181" name="Picture 96_2" descr="Ольхонский"/>
          <p:cNvPicPr/>
          <p:nvPr/>
        </p:nvPicPr>
        <p:blipFill>
          <a:blip r:embed="rId15"/>
          <a:stretch/>
        </p:blipFill>
        <p:spPr>
          <a:xfrm>
            <a:off x="8007480" y="5041800"/>
            <a:ext cx="481680" cy="748800"/>
          </a:xfrm>
          <a:prstGeom prst="rect">
            <a:avLst/>
          </a:prstGeom>
          <a:ln w="9360">
            <a:noFill/>
          </a:ln>
        </p:spPr>
      </p:pic>
      <p:pic>
        <p:nvPicPr>
          <p:cNvPr id="182" name="Picture 97_2" descr="Осинский"/>
          <p:cNvPicPr/>
          <p:nvPr/>
        </p:nvPicPr>
        <p:blipFill>
          <a:blip r:embed="rId16"/>
          <a:stretch/>
        </p:blipFill>
        <p:spPr>
          <a:xfrm>
            <a:off x="7443720" y="5054400"/>
            <a:ext cx="423000" cy="748800"/>
          </a:xfrm>
          <a:prstGeom prst="rect">
            <a:avLst/>
          </a:prstGeom>
          <a:ln w="9360">
            <a:noFill/>
          </a:ln>
        </p:spPr>
      </p:pic>
      <p:pic>
        <p:nvPicPr>
          <p:cNvPr id="183" name="Picture 98_2" descr="Саянск"/>
          <p:cNvPicPr/>
          <p:nvPr/>
        </p:nvPicPr>
        <p:blipFill>
          <a:blip r:embed="rId17"/>
          <a:stretch/>
        </p:blipFill>
        <p:spPr>
          <a:xfrm>
            <a:off x="6835680" y="5054400"/>
            <a:ext cx="446760" cy="748800"/>
          </a:xfrm>
          <a:prstGeom prst="rect">
            <a:avLst/>
          </a:prstGeom>
          <a:ln w="9360">
            <a:noFill/>
          </a:ln>
        </p:spPr>
      </p:pic>
      <p:pic>
        <p:nvPicPr>
          <p:cNvPr id="184" name="Picture 99_2" descr="Свирск"/>
          <p:cNvPicPr/>
          <p:nvPr/>
        </p:nvPicPr>
        <p:blipFill>
          <a:blip r:embed="rId18"/>
          <a:stretch/>
        </p:blipFill>
        <p:spPr>
          <a:xfrm>
            <a:off x="6276960" y="5020920"/>
            <a:ext cx="443880" cy="748800"/>
          </a:xfrm>
          <a:prstGeom prst="rect">
            <a:avLst/>
          </a:prstGeom>
          <a:ln w="9360">
            <a:noFill/>
          </a:ln>
        </p:spPr>
      </p:pic>
      <p:pic>
        <p:nvPicPr>
          <p:cNvPr id="185" name="Picture 100_2" descr="Слюдянский"/>
          <p:cNvPicPr/>
          <p:nvPr/>
        </p:nvPicPr>
        <p:blipFill>
          <a:blip r:embed="rId19"/>
          <a:stretch/>
        </p:blipFill>
        <p:spPr>
          <a:xfrm>
            <a:off x="5716440" y="5020920"/>
            <a:ext cx="445320" cy="748800"/>
          </a:xfrm>
          <a:prstGeom prst="rect">
            <a:avLst/>
          </a:prstGeom>
          <a:ln w="9360">
            <a:noFill/>
          </a:ln>
        </p:spPr>
      </p:pic>
      <p:pic>
        <p:nvPicPr>
          <p:cNvPr id="186" name="Picture 101_2" descr="Тайшетский"/>
          <p:cNvPicPr/>
          <p:nvPr/>
        </p:nvPicPr>
        <p:blipFill>
          <a:blip r:embed="rId20"/>
          <a:stretch/>
        </p:blipFill>
        <p:spPr>
          <a:xfrm>
            <a:off x="5157720" y="5037480"/>
            <a:ext cx="430920" cy="748800"/>
          </a:xfrm>
          <a:prstGeom prst="rect">
            <a:avLst/>
          </a:prstGeom>
          <a:ln w="9360">
            <a:noFill/>
          </a:ln>
        </p:spPr>
      </p:pic>
      <p:pic>
        <p:nvPicPr>
          <p:cNvPr id="187" name="Picture 102_2" descr="Тулун"/>
          <p:cNvPicPr/>
          <p:nvPr/>
        </p:nvPicPr>
        <p:blipFill>
          <a:blip r:embed="rId21"/>
          <a:stretch/>
        </p:blipFill>
        <p:spPr>
          <a:xfrm>
            <a:off x="4637160" y="5046120"/>
            <a:ext cx="403920" cy="748800"/>
          </a:xfrm>
          <a:prstGeom prst="rect">
            <a:avLst/>
          </a:prstGeom>
          <a:ln w="9360">
            <a:noFill/>
          </a:ln>
        </p:spPr>
      </p:pic>
      <p:pic>
        <p:nvPicPr>
          <p:cNvPr id="188" name="Picture 103_2" descr="Тулунский"/>
          <p:cNvPicPr/>
          <p:nvPr/>
        </p:nvPicPr>
        <p:blipFill>
          <a:blip r:embed="rId22"/>
          <a:stretch/>
        </p:blipFill>
        <p:spPr>
          <a:xfrm>
            <a:off x="4060800" y="5054400"/>
            <a:ext cx="448560" cy="748800"/>
          </a:xfrm>
          <a:prstGeom prst="rect">
            <a:avLst/>
          </a:prstGeom>
          <a:ln w="9360">
            <a:noFill/>
          </a:ln>
        </p:spPr>
      </p:pic>
      <p:pic>
        <p:nvPicPr>
          <p:cNvPr id="189" name="Picture 104_2" descr="Усолье"/>
          <p:cNvPicPr/>
          <p:nvPr/>
        </p:nvPicPr>
        <p:blipFill>
          <a:blip r:embed="rId23"/>
          <a:stretch/>
        </p:blipFill>
        <p:spPr>
          <a:xfrm>
            <a:off x="3513240" y="5054400"/>
            <a:ext cx="445320" cy="748800"/>
          </a:xfrm>
          <a:prstGeom prst="rect">
            <a:avLst/>
          </a:prstGeom>
          <a:ln w="9360">
            <a:noFill/>
          </a:ln>
        </p:spPr>
      </p:pic>
      <p:pic>
        <p:nvPicPr>
          <p:cNvPr id="190" name="Picture 105_2" descr="Усольский"/>
          <p:cNvPicPr/>
          <p:nvPr/>
        </p:nvPicPr>
        <p:blipFill>
          <a:blip r:embed="rId24"/>
          <a:stretch/>
        </p:blipFill>
        <p:spPr>
          <a:xfrm>
            <a:off x="2970360" y="5037480"/>
            <a:ext cx="445320" cy="748800"/>
          </a:xfrm>
          <a:prstGeom prst="rect">
            <a:avLst/>
          </a:prstGeom>
          <a:ln w="9360">
            <a:noFill/>
          </a:ln>
        </p:spPr>
      </p:pic>
      <p:pic>
        <p:nvPicPr>
          <p:cNvPr id="191" name="Picture 106_2" descr="Усть-Илимск"/>
          <p:cNvPicPr/>
          <p:nvPr/>
        </p:nvPicPr>
        <p:blipFill>
          <a:blip r:embed="rId25"/>
          <a:stretch/>
        </p:blipFill>
        <p:spPr>
          <a:xfrm>
            <a:off x="2411280" y="5046120"/>
            <a:ext cx="453240" cy="748800"/>
          </a:xfrm>
          <a:prstGeom prst="rect">
            <a:avLst/>
          </a:prstGeom>
          <a:ln w="9360">
            <a:noFill/>
          </a:ln>
        </p:spPr>
      </p:pic>
      <p:pic>
        <p:nvPicPr>
          <p:cNvPr id="192" name="Picture 107_2" descr="Усть-Илимский"/>
          <p:cNvPicPr/>
          <p:nvPr/>
        </p:nvPicPr>
        <p:blipFill>
          <a:blip r:embed="rId26"/>
          <a:stretch/>
        </p:blipFill>
        <p:spPr>
          <a:xfrm>
            <a:off x="1847880" y="5037480"/>
            <a:ext cx="445320" cy="748800"/>
          </a:xfrm>
          <a:prstGeom prst="rect">
            <a:avLst/>
          </a:prstGeom>
          <a:ln w="9360">
            <a:noFill/>
          </a:ln>
        </p:spPr>
      </p:pic>
      <p:pic>
        <p:nvPicPr>
          <p:cNvPr id="193" name="Picture 108_2" descr="Усть-Кутский"/>
          <p:cNvPicPr/>
          <p:nvPr/>
        </p:nvPicPr>
        <p:blipFill>
          <a:blip r:embed="rId27"/>
          <a:stretch/>
        </p:blipFill>
        <p:spPr>
          <a:xfrm>
            <a:off x="1266840" y="5046120"/>
            <a:ext cx="446760" cy="748800"/>
          </a:xfrm>
          <a:prstGeom prst="rect">
            <a:avLst/>
          </a:prstGeom>
          <a:ln w="9360">
            <a:noFill/>
          </a:ln>
        </p:spPr>
      </p:pic>
      <p:pic>
        <p:nvPicPr>
          <p:cNvPr id="194" name="Picture 109_2" descr="Усть-Удинский"/>
          <p:cNvPicPr/>
          <p:nvPr/>
        </p:nvPicPr>
        <p:blipFill>
          <a:blip r:embed="rId28"/>
          <a:stretch/>
        </p:blipFill>
        <p:spPr>
          <a:xfrm>
            <a:off x="4608360" y="4049280"/>
            <a:ext cx="451800" cy="748800"/>
          </a:xfrm>
          <a:prstGeom prst="rect">
            <a:avLst/>
          </a:prstGeom>
          <a:ln w="9360">
            <a:noFill/>
          </a:ln>
        </p:spPr>
      </p:pic>
      <p:pic>
        <p:nvPicPr>
          <p:cNvPr id="195" name="Picture 110_2" descr="Черемхово"/>
          <p:cNvPicPr/>
          <p:nvPr/>
        </p:nvPicPr>
        <p:blipFill>
          <a:blip r:embed="rId29"/>
          <a:stretch/>
        </p:blipFill>
        <p:spPr>
          <a:xfrm>
            <a:off x="703440" y="5046120"/>
            <a:ext cx="446760" cy="748800"/>
          </a:xfrm>
          <a:prstGeom prst="rect">
            <a:avLst/>
          </a:prstGeom>
          <a:ln w="9360">
            <a:noFill/>
          </a:ln>
        </p:spPr>
      </p:pic>
      <p:pic>
        <p:nvPicPr>
          <p:cNvPr id="196" name="Picture 111_2" descr="Черемховский"/>
          <p:cNvPicPr/>
          <p:nvPr/>
        </p:nvPicPr>
        <p:blipFill>
          <a:blip r:embed="rId30"/>
          <a:stretch/>
        </p:blipFill>
        <p:spPr>
          <a:xfrm>
            <a:off x="5145120" y="5990400"/>
            <a:ext cx="445320" cy="748800"/>
          </a:xfrm>
          <a:prstGeom prst="rect">
            <a:avLst/>
          </a:prstGeom>
          <a:ln w="9360">
            <a:noFill/>
          </a:ln>
        </p:spPr>
      </p:pic>
      <p:pic>
        <p:nvPicPr>
          <p:cNvPr id="197" name="Picture 112_2" descr="Чунский"/>
          <p:cNvPicPr/>
          <p:nvPr/>
        </p:nvPicPr>
        <p:blipFill>
          <a:blip r:embed="rId31"/>
          <a:stretch/>
        </p:blipFill>
        <p:spPr>
          <a:xfrm>
            <a:off x="6246720" y="5990400"/>
            <a:ext cx="448560" cy="748800"/>
          </a:xfrm>
          <a:prstGeom prst="rect">
            <a:avLst/>
          </a:prstGeom>
          <a:ln w="9360">
            <a:noFill/>
          </a:ln>
        </p:spPr>
      </p:pic>
      <p:pic>
        <p:nvPicPr>
          <p:cNvPr id="198" name="Picture 113_2" descr="Шелеховский"/>
          <p:cNvPicPr/>
          <p:nvPr/>
        </p:nvPicPr>
        <p:blipFill>
          <a:blip r:embed="rId32"/>
          <a:stretch/>
        </p:blipFill>
        <p:spPr>
          <a:xfrm>
            <a:off x="2448000" y="4032360"/>
            <a:ext cx="408960" cy="748800"/>
          </a:xfrm>
          <a:prstGeom prst="rect">
            <a:avLst/>
          </a:prstGeom>
          <a:ln w="9360">
            <a:noFill/>
          </a:ln>
        </p:spPr>
      </p:pic>
      <p:pic>
        <p:nvPicPr>
          <p:cNvPr id="199" name="Picture 114_2" descr="Эхирит-Булагатский"/>
          <p:cNvPicPr/>
          <p:nvPr/>
        </p:nvPicPr>
        <p:blipFill>
          <a:blip r:embed="rId33"/>
          <a:stretch/>
        </p:blipFill>
        <p:spPr>
          <a:xfrm>
            <a:off x="7440480" y="5990400"/>
            <a:ext cx="445320" cy="748800"/>
          </a:xfrm>
          <a:prstGeom prst="rect">
            <a:avLst/>
          </a:prstGeom>
          <a:ln w="9360">
            <a:noFill/>
          </a:ln>
        </p:spPr>
      </p:pic>
      <p:pic>
        <p:nvPicPr>
          <p:cNvPr id="200" name="Picture 115_2" descr="Аларский"/>
          <p:cNvPicPr/>
          <p:nvPr/>
        </p:nvPicPr>
        <p:blipFill>
          <a:blip r:embed="rId34"/>
          <a:stretch/>
        </p:blipFill>
        <p:spPr>
          <a:xfrm>
            <a:off x="7988400" y="4044960"/>
            <a:ext cx="470880" cy="748800"/>
          </a:xfrm>
          <a:prstGeom prst="rect">
            <a:avLst/>
          </a:prstGeom>
          <a:ln w="9360">
            <a:noFill/>
          </a:ln>
        </p:spPr>
      </p:pic>
      <p:pic>
        <p:nvPicPr>
          <p:cNvPr id="201" name="Picture 116_2" descr="Ангарский"/>
          <p:cNvPicPr/>
          <p:nvPr/>
        </p:nvPicPr>
        <p:blipFill>
          <a:blip r:embed="rId35"/>
          <a:stretch/>
        </p:blipFill>
        <p:spPr>
          <a:xfrm>
            <a:off x="7418520" y="4049280"/>
            <a:ext cx="430920" cy="748800"/>
          </a:xfrm>
          <a:prstGeom prst="rect">
            <a:avLst/>
          </a:prstGeom>
          <a:ln w="9360">
            <a:noFill/>
          </a:ln>
        </p:spPr>
      </p:pic>
      <p:pic>
        <p:nvPicPr>
          <p:cNvPr id="202" name="Picture 117_2" descr="Балаганский"/>
          <p:cNvPicPr/>
          <p:nvPr/>
        </p:nvPicPr>
        <p:blipFill>
          <a:blip r:embed="rId36"/>
          <a:stretch/>
        </p:blipFill>
        <p:spPr>
          <a:xfrm>
            <a:off x="6848640" y="4038840"/>
            <a:ext cx="443880" cy="748800"/>
          </a:xfrm>
          <a:prstGeom prst="rect">
            <a:avLst/>
          </a:prstGeom>
          <a:ln w="9360">
            <a:noFill/>
          </a:ln>
        </p:spPr>
      </p:pic>
      <p:pic>
        <p:nvPicPr>
          <p:cNvPr id="203" name="Picture 118_2" descr="Баяндаевский"/>
          <p:cNvPicPr/>
          <p:nvPr/>
        </p:nvPicPr>
        <p:blipFill>
          <a:blip r:embed="rId37"/>
          <a:stretch/>
        </p:blipFill>
        <p:spPr>
          <a:xfrm>
            <a:off x="6291360" y="4038840"/>
            <a:ext cx="445320" cy="748800"/>
          </a:xfrm>
          <a:prstGeom prst="rect">
            <a:avLst/>
          </a:prstGeom>
          <a:ln w="9360">
            <a:noFill/>
          </a:ln>
        </p:spPr>
      </p:pic>
      <p:pic>
        <p:nvPicPr>
          <p:cNvPr id="204" name="Picture 119_2" descr="Бодайбинский"/>
          <p:cNvPicPr/>
          <p:nvPr/>
        </p:nvPicPr>
        <p:blipFill>
          <a:blip r:embed="rId38"/>
          <a:stretch/>
        </p:blipFill>
        <p:spPr>
          <a:xfrm>
            <a:off x="5729400" y="4038840"/>
            <a:ext cx="443880" cy="748800"/>
          </a:xfrm>
          <a:prstGeom prst="rect">
            <a:avLst/>
          </a:prstGeom>
          <a:ln w="9360">
            <a:noFill/>
          </a:ln>
        </p:spPr>
      </p:pic>
      <p:pic>
        <p:nvPicPr>
          <p:cNvPr id="205" name="Picture 120_2" descr="Боханский"/>
          <p:cNvPicPr/>
          <p:nvPr/>
        </p:nvPicPr>
        <p:blipFill>
          <a:blip r:embed="rId39"/>
          <a:stretch/>
        </p:blipFill>
        <p:spPr>
          <a:xfrm>
            <a:off x="5159520" y="4032360"/>
            <a:ext cx="427680" cy="748800"/>
          </a:xfrm>
          <a:prstGeom prst="rect">
            <a:avLst/>
          </a:prstGeom>
          <a:ln w="9360">
            <a:noFill/>
          </a:ln>
        </p:spPr>
      </p:pic>
      <p:pic>
        <p:nvPicPr>
          <p:cNvPr id="206" name="Picture 121_2" descr="Братск"/>
          <p:cNvPicPr/>
          <p:nvPr/>
        </p:nvPicPr>
        <p:blipFill>
          <a:blip r:embed="rId40"/>
          <a:stretch/>
        </p:blipFill>
        <p:spPr>
          <a:xfrm>
            <a:off x="2986200" y="4040640"/>
            <a:ext cx="411840" cy="748800"/>
          </a:xfrm>
          <a:prstGeom prst="rect">
            <a:avLst/>
          </a:prstGeom>
          <a:ln w="9360">
            <a:noFill/>
          </a:ln>
        </p:spPr>
      </p:pic>
      <p:pic>
        <p:nvPicPr>
          <p:cNvPr id="207" name="Picture 122_2" descr="Братский"/>
          <p:cNvPicPr/>
          <p:nvPr/>
        </p:nvPicPr>
        <p:blipFill>
          <a:blip r:embed="rId41"/>
          <a:stretch/>
        </p:blipFill>
        <p:spPr>
          <a:xfrm>
            <a:off x="1874880" y="4040640"/>
            <a:ext cx="427680" cy="748800"/>
          </a:xfrm>
          <a:prstGeom prst="rect">
            <a:avLst/>
          </a:prstGeom>
          <a:ln w="9360">
            <a:noFill/>
          </a:ln>
        </p:spPr>
      </p:pic>
      <p:pic>
        <p:nvPicPr>
          <p:cNvPr id="208" name="Picture 123_2" descr="Жигаловский"/>
          <p:cNvPicPr/>
          <p:nvPr/>
        </p:nvPicPr>
        <p:blipFill>
          <a:blip r:embed="rId42"/>
          <a:stretch/>
        </p:blipFill>
        <p:spPr>
          <a:xfrm>
            <a:off x="1270080" y="4043160"/>
            <a:ext cx="445320" cy="748800"/>
          </a:xfrm>
          <a:prstGeom prst="rect">
            <a:avLst/>
          </a:prstGeom>
          <a:ln w="9360">
            <a:noFill/>
          </a:ln>
        </p:spPr>
      </p:pic>
      <p:pic>
        <p:nvPicPr>
          <p:cNvPr id="209" name="Picture 124_2" descr="Заларинский"/>
          <p:cNvPicPr/>
          <p:nvPr/>
        </p:nvPicPr>
        <p:blipFill>
          <a:blip r:embed="rId43"/>
          <a:stretch/>
        </p:blipFill>
        <p:spPr>
          <a:xfrm>
            <a:off x="4076640" y="4040640"/>
            <a:ext cx="445320" cy="748800"/>
          </a:xfrm>
          <a:prstGeom prst="rect">
            <a:avLst/>
          </a:prstGeom>
          <a:ln w="9360">
            <a:noFill/>
          </a:ln>
        </p:spPr>
      </p:pic>
      <p:pic>
        <p:nvPicPr>
          <p:cNvPr id="210" name="Picture 131_2"/>
          <p:cNvPicPr/>
          <p:nvPr/>
        </p:nvPicPr>
        <p:blipFill>
          <a:blip r:embed="rId44"/>
          <a:stretch/>
        </p:blipFill>
        <p:spPr>
          <a:xfrm>
            <a:off x="714240" y="5951880"/>
            <a:ext cx="445320" cy="748800"/>
          </a:xfrm>
          <a:prstGeom prst="rect">
            <a:avLst/>
          </a:prstGeom>
          <a:ln w="9360">
            <a:noFill/>
          </a:ln>
        </p:spPr>
      </p:pic>
      <p:pic>
        <p:nvPicPr>
          <p:cNvPr id="211" name="Picture 143_2" descr="Зиминский"/>
          <p:cNvPicPr/>
          <p:nvPr/>
        </p:nvPicPr>
        <p:blipFill>
          <a:blip r:embed="rId45"/>
          <a:stretch/>
        </p:blipFill>
        <p:spPr>
          <a:xfrm>
            <a:off x="8028000" y="5998680"/>
            <a:ext cx="445320" cy="748800"/>
          </a:xfrm>
          <a:prstGeom prst="rect">
            <a:avLst/>
          </a:prstGeom>
          <a:ln w="9360">
            <a:noFill/>
          </a:ln>
        </p:spPr>
      </p:pic>
      <p:pic>
        <p:nvPicPr>
          <p:cNvPr id="212" name="Picture 20_2" descr="Герб Иркутской области"/>
          <p:cNvPicPr/>
          <p:nvPr/>
        </p:nvPicPr>
        <p:blipFill>
          <a:blip r:embed="rId46"/>
          <a:stretch/>
        </p:blipFill>
        <p:spPr>
          <a:xfrm>
            <a:off x="7566120" y="355680"/>
            <a:ext cx="1180800" cy="1798560"/>
          </a:xfrm>
          <a:prstGeom prst="rect">
            <a:avLst/>
          </a:prstGeom>
          <a:ln w="9360">
            <a:noFill/>
          </a:ln>
        </p:spPr>
      </p:pic>
      <p:sp>
        <p:nvSpPr>
          <p:cNvPr id="213" name="CustomShape 3"/>
          <p:cNvSpPr/>
          <p:nvPr/>
        </p:nvSpPr>
        <p:spPr>
          <a:xfrm>
            <a:off x="-36000" y="1896120"/>
            <a:ext cx="9176400" cy="1891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0200" tIns="35280" rIns="70200" bIns="3528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ТЕМА ДОКЛАДА:</a:t>
            </a:r>
            <a:endParaRPr lang="ru-RU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6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«Порядок периодического подтверждения соответствия лицензиата лицензионным требованиям в 2024 году. Ответственность лицензиатов за не представление в лицензирующий орган соответствующего заявления»</a:t>
            </a:r>
            <a:endParaRPr lang="ru-RU" sz="2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24B50"/>
            </a:gs>
            <a:gs pos="100000">
              <a:srgbClr val="395E62">
                <a:alpha val="67058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107640" y="201600"/>
            <a:ext cx="8898480" cy="339480"/>
          </a:xfrm>
          <a:prstGeom prst="rect">
            <a:avLst/>
          </a:prstGeom>
          <a:solidFill>
            <a:srgbClr val="CCFF99"/>
          </a:solidFill>
          <a:ln w="22320">
            <a:solidFill>
              <a:schemeClr val="accent2">
                <a:lumMod val="5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5160" tIns="32760" rIns="65160" bIns="3276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Справочные материалы: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15" name="CustomShape 2"/>
          <p:cNvSpPr/>
          <p:nvPr/>
        </p:nvSpPr>
        <p:spPr>
          <a:xfrm>
            <a:off x="107640" y="1056600"/>
            <a:ext cx="8889840" cy="4943880"/>
          </a:xfrm>
          <a:prstGeom prst="rect">
            <a:avLst/>
          </a:prstGeom>
          <a:solidFill>
            <a:srgbClr val="CCFF99"/>
          </a:solidFill>
          <a:ln w="19080">
            <a:solidFill>
              <a:schemeClr val="accent2">
                <a:lumMod val="5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5160" tIns="32760" rIns="65160" bIns="32760" anchor="ctr">
            <a:spAutoFit/>
          </a:bodyPr>
          <a:lstStyle/>
          <a:p>
            <a:pPr indent="450000" algn="just">
              <a:lnSpc>
                <a:spcPct val="100000"/>
              </a:lnSpc>
              <a:spcAft>
                <a:spcPts val="601"/>
              </a:spcAft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- </a:t>
            </a:r>
            <a:r>
              <a:rPr lang="ru-RU" sz="2000" b="0" u="sng" strike="noStrike" spc="-1" dirty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Федеральный закон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от 21 декабря 1994 г. </a:t>
            </a:r>
            <a:r>
              <a:rPr lang="ru-RU" sz="2000" b="0" u="sng" strike="noStrike" spc="-1" dirty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№ 69-ФЗ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«О пожарной безопасности»;</a:t>
            </a:r>
            <a:endParaRPr lang="ru-RU" sz="2000" b="0" strike="noStrike" spc="-1" dirty="0">
              <a:latin typeface="Arial"/>
            </a:endParaRPr>
          </a:p>
          <a:p>
            <a:pPr indent="450000" algn="just">
              <a:lnSpc>
                <a:spcPct val="100000"/>
              </a:lnSpc>
              <a:spcAft>
                <a:spcPts val="601"/>
              </a:spcAft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- </a:t>
            </a:r>
            <a:r>
              <a:rPr lang="ru-RU" sz="2000" b="0" u="sng" strike="noStrike" spc="-1" dirty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Федеральный закон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от 4 мая 2011 г. </a:t>
            </a:r>
            <a:r>
              <a:rPr lang="ru-RU" sz="2000" b="0" u="sng" strike="noStrike" spc="-1" dirty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№ 99-ФЗ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«О лицензировании отдельных видов деятельности»;</a:t>
            </a:r>
            <a:endParaRPr lang="ru-RU" sz="2000" b="0" strike="noStrike" spc="-1" dirty="0">
              <a:latin typeface="Arial"/>
            </a:endParaRPr>
          </a:p>
          <a:p>
            <a:pPr indent="450000" algn="just">
              <a:lnSpc>
                <a:spcPct val="100000"/>
              </a:lnSpc>
              <a:spcAft>
                <a:spcPts val="601"/>
              </a:spcAft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- </a:t>
            </a:r>
            <a:r>
              <a:rPr lang="ru-RU" sz="2000" b="0" u="sng" strike="noStrike" spc="-1" dirty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постановление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Правительства Российской Федерации от 12 марта 2022 г. </a:t>
            </a:r>
            <a:r>
              <a:rPr lang="ru-RU" sz="2000" b="0" u="sng" strike="noStrike" spc="-1" dirty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№ 353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«Об особенностях разрешительной деятельности в Российской Федерации»;</a:t>
            </a:r>
            <a:endParaRPr lang="ru-RU" sz="2000" b="0" strike="noStrike" spc="-1" dirty="0">
              <a:latin typeface="Arial"/>
            </a:endParaRPr>
          </a:p>
          <a:p>
            <a:pPr indent="450000" algn="just">
              <a:lnSpc>
                <a:spcPct val="100000"/>
              </a:lnSpc>
              <a:spcAft>
                <a:spcPts val="601"/>
              </a:spcAft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- </a:t>
            </a:r>
            <a:r>
              <a:rPr lang="ru-RU" sz="2000" b="0" u="wavy" strike="noStrike" spc="-1" dirty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Положение о лицензировании деятельности по монтажу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, техническому обслуживанию и ремонту средств обеспечения пожарной безопасности зданий и сооружений (утв. </a:t>
            </a:r>
            <a:r>
              <a:rPr lang="ru-RU" sz="2000" b="0" u="sng" strike="noStrike" spc="-1" dirty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постановлением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Правительства Российской Федерации от 28 июля 2020 г. </a:t>
            </a:r>
            <a:r>
              <a:rPr lang="ru-RU" sz="2000" b="0" u="sng" strike="noStrike" spc="-1" dirty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№ 1128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);</a:t>
            </a:r>
            <a:endParaRPr lang="ru-RU" sz="2000" b="0" strike="noStrike" spc="-1" dirty="0">
              <a:latin typeface="Arial"/>
            </a:endParaRPr>
          </a:p>
          <a:p>
            <a:pPr indent="450000" algn="just">
              <a:lnSpc>
                <a:spcPct val="100000"/>
              </a:lnSpc>
              <a:spcAft>
                <a:spcPts val="601"/>
              </a:spcAft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- </a:t>
            </a:r>
            <a:r>
              <a:rPr lang="ru-RU" sz="2000" b="0" u="wavy" strike="noStrike" spc="-1" dirty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Положение о лицензировании деятельности по тушению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пожаров в населенных пунктах, на производственных объектах и объектах инфраструктуры (утв. </a:t>
            </a:r>
            <a:r>
              <a:rPr lang="ru-RU" sz="2000" b="0" u="sng" strike="noStrike" spc="-1" dirty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постановлением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Правительства Российской Федерации от 28 июля 2020 г. </a:t>
            </a:r>
            <a:r>
              <a:rPr lang="ru-RU" sz="2000" b="0" u="sng" strike="noStrike" spc="-1" dirty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№ 1131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);</a:t>
            </a:r>
            <a:endParaRPr lang="ru-RU" sz="2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24B50"/>
            </a:gs>
            <a:gs pos="100000">
              <a:srgbClr val="395E62">
                <a:alpha val="67058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107640" y="837866"/>
            <a:ext cx="8898480" cy="5206028"/>
          </a:xfrm>
          <a:prstGeom prst="rect">
            <a:avLst/>
          </a:prstGeom>
          <a:solidFill>
            <a:srgbClr val="CCFF99"/>
          </a:solidFill>
          <a:ln w="19080">
            <a:solidFill>
              <a:schemeClr val="accent2">
                <a:lumMod val="5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5160" tIns="32760" rIns="65160" bIns="32760" anchor="ctr">
            <a:spAutoFit/>
          </a:bodyPr>
          <a:lstStyle/>
          <a:p>
            <a:pPr indent="450000" algn="just">
              <a:lnSpc>
                <a:spcPct val="100000"/>
              </a:lnSpc>
              <a:spcAft>
                <a:spcPts val="601"/>
              </a:spcAft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- </a:t>
            </a:r>
            <a:r>
              <a:rPr lang="ru-RU" sz="1800" b="0" u="sng" strike="noStrike" spc="-1" dirty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приказ МЧС России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от 31 июля 2020 г. </a:t>
            </a:r>
            <a:r>
              <a:rPr lang="ru-RU" sz="1800" b="0" u="sng" strike="noStrike" spc="-1" dirty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№ 571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«Об утверждении минимального перечня оборудования, инструментов, технических средств, в том числе средств измерения, для выполнения работ и оказания услуг в области пожарной безопасности при осуществлении деятельности по монтажу, техническому обслуживанию и ремонту средств обеспечения пожарной безопасности зданий и сооружений»;</a:t>
            </a:r>
            <a:endParaRPr lang="ru-RU" sz="1800" b="0" strike="noStrike" spc="-1" dirty="0">
              <a:latin typeface="Arial"/>
            </a:endParaRPr>
          </a:p>
          <a:p>
            <a:pPr indent="450000" algn="just">
              <a:lnSpc>
                <a:spcPct val="100000"/>
              </a:lnSpc>
              <a:spcAft>
                <a:spcPts val="601"/>
              </a:spcAft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- </a:t>
            </a:r>
            <a:r>
              <a:rPr lang="ru-RU" sz="1800" b="0" u="sng" strike="noStrike" spc="-1" dirty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приказ МЧС России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от 15 декабря 2021 г. </a:t>
            </a:r>
            <a:r>
              <a:rPr lang="ru-RU" sz="1800" b="0" u="sng" strike="noStrike" spc="-1" dirty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№ 870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«Об утверждении форм оценочных листов, содержащих список контрольных вопросов, ответы на которые должны свидетельствовать о соответствии соискателя лицензии, лицензиата лицензионным требованиям при осуществлении деятельности по тушению пожаров в населенных пунктах, на производственных объектах и объектах инфраструктуры и деятельности по монтажу, техническому обслуживанию и ремонту средств обеспечения пожарной безопасности зданий и сооружений»;</a:t>
            </a:r>
            <a:endParaRPr lang="ru-RU" sz="1800" b="0" strike="noStrike" spc="-1" dirty="0">
              <a:latin typeface="Arial"/>
            </a:endParaRPr>
          </a:p>
          <a:p>
            <a:pPr indent="450000" algn="just">
              <a:lnSpc>
                <a:spcPct val="100000"/>
              </a:lnSpc>
              <a:spcAft>
                <a:spcPts val="601"/>
              </a:spcAft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- </a:t>
            </a:r>
            <a:r>
              <a:rPr lang="ru-RU" sz="1800" b="0" u="sng" strike="noStrike" spc="-1" dirty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приказ МЧС России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от 15 ноября 2022 г. </a:t>
            </a:r>
            <a:r>
              <a:rPr lang="ru-RU" sz="1800" b="0" u="sng" strike="noStrike" spc="-1" dirty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№ 1156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«Об утверждении типовых дополнительных профессиональных программ, применяемых при обучении работников соискателей лицензии или лицензиатов, осуществляющих лицензируемые виды деятельности в области пожарной безопасности, а также физических лиц, осуществляющих проектирование средств обеспечения пожарной безопасности зданий и сооружений»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217" name="CustomShape 2"/>
          <p:cNvSpPr/>
          <p:nvPr/>
        </p:nvSpPr>
        <p:spPr>
          <a:xfrm>
            <a:off x="107640" y="350640"/>
            <a:ext cx="8898480" cy="339480"/>
          </a:xfrm>
          <a:prstGeom prst="rect">
            <a:avLst/>
          </a:prstGeom>
          <a:solidFill>
            <a:srgbClr val="CCFF99"/>
          </a:solidFill>
          <a:ln w="22320">
            <a:solidFill>
              <a:schemeClr val="accent2">
                <a:lumMod val="5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5160" tIns="32760" rIns="65160" bIns="3276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Справочные материалы: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24B50"/>
            </a:gs>
            <a:gs pos="100000">
              <a:srgbClr val="395E62">
                <a:alpha val="67058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107640" y="400679"/>
            <a:ext cx="8898480" cy="6067803"/>
          </a:xfrm>
          <a:prstGeom prst="rect">
            <a:avLst/>
          </a:prstGeom>
          <a:solidFill>
            <a:srgbClr val="CCFF99"/>
          </a:solidFill>
          <a:ln w="19080">
            <a:solidFill>
              <a:schemeClr val="accent2">
                <a:lumMod val="5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5160" tIns="32760" rIns="65160" bIns="32760" anchor="ctr">
            <a:spAutoFit/>
          </a:bodyPr>
          <a:lstStyle/>
          <a:p>
            <a:pPr indent="450000" algn="just">
              <a:lnSpc>
                <a:spcPct val="100000"/>
              </a:lnSpc>
              <a:spcAft>
                <a:spcPts val="601"/>
              </a:spcAft>
              <a:tabLst>
                <a:tab pos="0" algn="l"/>
              </a:tabLst>
            </a:pPr>
            <a:r>
              <a:rPr lang="ru-RU" sz="3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!!!В соответствии с постановлением Правительства Российской Федерации</a:t>
            </a:r>
            <a:r>
              <a:rPr dirty="0"/>
              <a:t/>
            </a:r>
            <a:br>
              <a:rPr dirty="0"/>
            </a:br>
            <a:r>
              <a:rPr lang="ru-RU" sz="3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от 12 марта 2022 г. № 353</a:t>
            </a:r>
            <a:r>
              <a:rPr lang="ru-RU" sz="3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3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«Об особенностях разрешительной деятельности в Российской Федерации» (с учетом изменений, внесенных в указанный документ постановлением Правительства от 23 декабря 2023 года № 2269) лицензиаты, лицензии которым были предоставлены в период с 1 января 2016 года</a:t>
            </a:r>
            <a:r>
              <a:rPr dirty="0"/>
              <a:t/>
            </a:r>
            <a:br>
              <a:rPr dirty="0"/>
            </a:br>
            <a:r>
              <a:rPr lang="ru-RU" sz="3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по 1 января 2018 года, обязаны в срок</a:t>
            </a:r>
            <a:r>
              <a:rPr dirty="0"/>
              <a:t/>
            </a:r>
            <a:br>
              <a:rPr dirty="0"/>
            </a:br>
            <a:r>
              <a:rPr lang="ru-RU" sz="3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до 9 декабря 2024 года пройти периодическое подтверждение соответствия лицензионным требованиям.</a:t>
            </a:r>
            <a:endParaRPr lang="ru-RU" sz="3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24B50"/>
            </a:gs>
            <a:gs pos="100000">
              <a:srgbClr val="395E62">
                <a:alpha val="67058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Рисунок 218"/>
          <p:cNvPicPr/>
          <p:nvPr/>
        </p:nvPicPr>
        <p:blipFill>
          <a:blip r:embed="rId2"/>
          <a:stretch/>
        </p:blipFill>
        <p:spPr>
          <a:xfrm>
            <a:off x="5990400" y="0"/>
            <a:ext cx="3052080" cy="5471280"/>
          </a:xfrm>
          <a:prstGeom prst="rect">
            <a:avLst/>
          </a:prstGeom>
          <a:ln>
            <a:noFill/>
          </a:ln>
        </p:spPr>
      </p:pic>
      <p:pic>
        <p:nvPicPr>
          <p:cNvPr id="220" name="Рисунок 219"/>
          <p:cNvPicPr/>
          <p:nvPr/>
        </p:nvPicPr>
        <p:blipFill>
          <a:blip r:embed="rId3"/>
          <a:stretch/>
        </p:blipFill>
        <p:spPr>
          <a:xfrm>
            <a:off x="2880000" y="-3600"/>
            <a:ext cx="3088080" cy="5243760"/>
          </a:xfrm>
          <a:prstGeom prst="rect">
            <a:avLst/>
          </a:prstGeom>
          <a:ln>
            <a:noFill/>
          </a:ln>
        </p:spPr>
      </p:pic>
      <p:pic>
        <p:nvPicPr>
          <p:cNvPr id="221" name="Рисунок 220"/>
          <p:cNvPicPr/>
          <p:nvPr/>
        </p:nvPicPr>
        <p:blipFill>
          <a:blip r:embed="rId4"/>
          <a:stretch/>
        </p:blipFill>
        <p:spPr>
          <a:xfrm>
            <a:off x="72000" y="0"/>
            <a:ext cx="2734920" cy="5184000"/>
          </a:xfrm>
          <a:prstGeom prst="rect">
            <a:avLst/>
          </a:prstGeom>
          <a:ln>
            <a:noFill/>
          </a:ln>
        </p:spPr>
      </p:pic>
      <p:sp>
        <p:nvSpPr>
          <p:cNvPr id="222" name="CustomShape 1"/>
          <p:cNvSpPr/>
          <p:nvPr/>
        </p:nvSpPr>
        <p:spPr>
          <a:xfrm>
            <a:off x="144000" y="5232337"/>
            <a:ext cx="8898480" cy="1543487"/>
          </a:xfrm>
          <a:prstGeom prst="rect">
            <a:avLst/>
          </a:prstGeom>
          <a:solidFill>
            <a:srgbClr val="CCFF99"/>
          </a:solidFill>
          <a:ln w="19080">
            <a:solidFill>
              <a:schemeClr val="accent2">
                <a:lumMod val="5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5160" tIns="32760" rIns="65160" bIns="32760" anchor="ctr">
            <a:spAutoFit/>
          </a:bodyPr>
          <a:lstStyle/>
          <a:p>
            <a:pPr indent="450000" algn="just">
              <a:lnSpc>
                <a:spcPct val="100000"/>
              </a:lnSpc>
              <a:spcAft>
                <a:spcPts val="601"/>
              </a:spcAft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Порядок прохождения периодического подтверждения соответствия лицензиата лицензионным требованиям определен </a:t>
            </a:r>
            <a:r>
              <a:rPr lang="ru-RU" sz="2400" b="0" u="sng" strike="noStrike" spc="-1" dirty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статьёй 19.3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Федерального закона от 4 мая 2011 г. </a:t>
            </a:r>
            <a:r>
              <a:rPr lang="ru-RU" sz="2400" b="0" u="sng" strike="noStrike" spc="-1" dirty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№ 99-ФЗ</a:t>
            </a:r>
            <a:r>
              <a:rPr dirty="0"/>
              <a:t/>
            </a:r>
            <a:br>
              <a:rPr dirty="0"/>
            </a:b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«О лицензировании отдельных видов деятельности».</a:t>
            </a:r>
            <a:endParaRPr lang="ru-RU" sz="2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24B50"/>
            </a:gs>
            <a:gs pos="100000">
              <a:srgbClr val="395E62">
                <a:alpha val="67058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107640" y="285083"/>
            <a:ext cx="8898480" cy="6298635"/>
          </a:xfrm>
          <a:prstGeom prst="rect">
            <a:avLst/>
          </a:prstGeom>
          <a:solidFill>
            <a:srgbClr val="CCFF99"/>
          </a:solidFill>
          <a:ln w="19080">
            <a:solidFill>
              <a:schemeClr val="accent2">
                <a:lumMod val="5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5160" tIns="32760" rIns="65160" bIns="32760" anchor="ctr">
            <a:spAutoFit/>
          </a:bodyPr>
          <a:lstStyle/>
          <a:p>
            <a:pPr indent="450000" algn="just">
              <a:lnSpc>
                <a:spcPct val="100000"/>
              </a:lnSpc>
              <a:spcAft>
                <a:spcPts val="601"/>
              </a:spcAft>
              <a:tabLst>
                <a:tab pos="0" algn="l"/>
              </a:tabLst>
            </a:pPr>
            <a:r>
              <a:rPr lang="ru-RU" sz="2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Периодическое подтверждение соответствия</a:t>
            </a:r>
            <a:r>
              <a:rPr lang="ru-RU" sz="2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лицензиата лицензионным требованиям </a:t>
            </a:r>
            <a:r>
              <a:rPr lang="ru-RU" sz="2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проводится каждые три года со дня предоставления лицензии.</a:t>
            </a:r>
            <a:endParaRPr lang="ru-RU" sz="2600" b="0" strike="noStrike" spc="-1" dirty="0">
              <a:latin typeface="Arial"/>
            </a:endParaRPr>
          </a:p>
          <a:p>
            <a:pPr indent="450000" algn="just">
              <a:lnSpc>
                <a:spcPct val="100000"/>
              </a:lnSpc>
              <a:spcAft>
                <a:spcPts val="601"/>
              </a:spcAft>
              <a:tabLst>
                <a:tab pos="0" algn="l"/>
              </a:tabLst>
            </a:pPr>
            <a:r>
              <a:rPr lang="ru-RU" sz="2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Основанием для проведения периодического подтверждения соответствия лицензиата лицензионным требованиям является заявление</a:t>
            </a:r>
            <a:r>
              <a:rPr lang="ru-RU" sz="2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лицензиата о периодическом подтверждении соответствия лицензионным требованиям.</a:t>
            </a:r>
            <a:endParaRPr lang="ru-RU" sz="2600" b="0" strike="noStrike" spc="-1" dirty="0">
              <a:latin typeface="Arial"/>
            </a:endParaRPr>
          </a:p>
          <a:p>
            <a:pPr indent="450000" algn="just">
              <a:lnSpc>
                <a:spcPct val="100000"/>
              </a:lnSpc>
              <a:spcAft>
                <a:spcPts val="601"/>
              </a:spcAft>
              <a:tabLst>
                <a:tab pos="0" algn="l"/>
              </a:tabLst>
            </a:pPr>
            <a:r>
              <a:rPr lang="ru-RU" sz="2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Заявление о периодическом подтверждении соответствия лицензионным требованиям направляется в лицензирующий орган через </a:t>
            </a:r>
            <a:r>
              <a:rPr lang="ru-RU" sz="2600" b="0" u="sng" strike="noStrike" spc="-1" dirty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портал </a:t>
            </a:r>
            <a:r>
              <a:rPr lang="ru-RU" sz="2600" b="0" u="sng" strike="noStrike" spc="-1" dirty="0" err="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Госуслуг</a:t>
            </a:r>
            <a:r>
              <a:rPr lang="ru-RU" sz="2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lang="ru-RU" sz="2600" b="0" strike="noStrike" spc="-1" dirty="0">
              <a:latin typeface="Arial"/>
            </a:endParaRPr>
          </a:p>
          <a:p>
            <a:pPr indent="450000" algn="just">
              <a:lnSpc>
                <a:spcPct val="100000"/>
              </a:lnSpc>
              <a:spcAft>
                <a:spcPts val="601"/>
              </a:spcAft>
              <a:tabLst>
                <a:tab pos="0" algn="l"/>
              </a:tabLst>
            </a:pPr>
            <a:r>
              <a:rPr lang="ru-RU" sz="2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При подаче заявления в лицензирующий орган </a:t>
            </a:r>
            <a:r>
              <a:rPr lang="ru-RU" sz="2600" b="0" u="sng" strike="noStrike" spc="-1" dirty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предоставляется (в сканированном виде) комплект документов</a:t>
            </a:r>
            <a:r>
              <a:rPr lang="ru-RU" sz="2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, подтверждающих соответствие лицензиата лицензионным требованиям.</a:t>
            </a:r>
            <a:endParaRPr lang="ru-RU" sz="26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24B50"/>
            </a:gs>
            <a:gs pos="100000">
              <a:srgbClr val="395E62">
                <a:alpha val="67058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107640" y="185235"/>
            <a:ext cx="8898480" cy="6498690"/>
          </a:xfrm>
          <a:prstGeom prst="rect">
            <a:avLst/>
          </a:prstGeom>
          <a:solidFill>
            <a:srgbClr val="CCFF99"/>
          </a:solidFill>
          <a:ln w="19080">
            <a:solidFill>
              <a:schemeClr val="accent2">
                <a:lumMod val="5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5160" tIns="32760" rIns="65160" bIns="32760" anchor="ctr">
            <a:spAutoFit/>
          </a:bodyPr>
          <a:lstStyle/>
          <a:p>
            <a:pPr indent="450000" algn="just">
              <a:lnSpc>
                <a:spcPct val="100000"/>
              </a:lnSpc>
              <a:spcAft>
                <a:spcPts val="601"/>
              </a:spcAft>
              <a:tabLst>
                <a:tab pos="0" algn="l"/>
              </a:tabLst>
            </a:pPr>
            <a:r>
              <a:rPr lang="ru-RU" sz="2400" b="0" u="sng" strike="noStrike" spc="-1" dirty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Перечень документов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, необходимых для представления в лицензирующий орган, установлен Положениями о лицензировании соответствующих видов деятельности (сведения о квалификационном составе лицензиата, о материально-технической базе).</a:t>
            </a:r>
            <a:endParaRPr lang="ru-RU" sz="2400" b="0" strike="noStrike" spc="-1" dirty="0">
              <a:latin typeface="Arial"/>
            </a:endParaRPr>
          </a:p>
          <a:p>
            <a:pPr indent="450000" algn="just">
              <a:lnSpc>
                <a:spcPct val="100000"/>
              </a:lnSpc>
              <a:spcAft>
                <a:spcPts val="601"/>
              </a:spcAft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В случае, если заявление о периодическом подтверждении </a:t>
            </a:r>
            <a:r>
              <a:rPr lang="ru-RU" sz="2400" b="0" u="sng" strike="noStrike" spc="-1" dirty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оформлено с нарушением требований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и документы представлены не в полном объеме, 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в течение трех рабочих дней со дня приема заявления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лицензирующий орган направляет лицензиату </a:t>
            </a:r>
            <a:r>
              <a:rPr lang="ru-RU" sz="2400" b="0" u="sng" strike="noStrike" spc="-1" dirty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уведомление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о необходимости устранения в тридцатидневный срок выявленных нарушений и представления документов, которые отсутствуют.</a:t>
            </a:r>
            <a:endParaRPr lang="ru-RU" sz="2400" b="0" strike="noStrike" spc="-1" dirty="0">
              <a:latin typeface="Arial"/>
            </a:endParaRPr>
          </a:p>
          <a:p>
            <a:pPr indent="450000" algn="just">
              <a:lnSpc>
                <a:spcPct val="100000"/>
              </a:lnSpc>
              <a:spcAft>
                <a:spcPts val="601"/>
              </a:spcAft>
              <a:tabLst>
                <a:tab pos="0" algn="l"/>
              </a:tabLst>
            </a:pP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В течение трех рабочих дней со дня представления надлежащим образом оформленного заявления и в полном объеме прилагаемых к нему документов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уполномоченное должностное лицо лицензирующего органа принимает </a:t>
            </a:r>
            <a:r>
              <a:rPr lang="ru-RU" sz="2400" b="0" u="sng" strike="noStrike" spc="-1" dirty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решение о рассмотрении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этого заявления и прилагаемых к нему документов.</a:t>
            </a:r>
            <a:endParaRPr lang="ru-RU" sz="2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24B50"/>
            </a:gs>
            <a:gs pos="100000">
              <a:srgbClr val="395E62">
                <a:alpha val="67058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107640" y="277928"/>
            <a:ext cx="8898480" cy="6314024"/>
          </a:xfrm>
          <a:prstGeom prst="rect">
            <a:avLst/>
          </a:prstGeom>
          <a:solidFill>
            <a:srgbClr val="CCFF99"/>
          </a:solidFill>
          <a:ln w="19080">
            <a:solidFill>
              <a:schemeClr val="accent2">
                <a:lumMod val="5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5160" tIns="32760" rIns="65160" bIns="32760" anchor="ctr">
            <a:spAutoFit/>
          </a:bodyPr>
          <a:lstStyle/>
          <a:p>
            <a:pPr indent="450000" algn="just">
              <a:lnSpc>
                <a:spcPct val="100000"/>
              </a:lnSpc>
              <a:spcAft>
                <a:spcPts val="601"/>
              </a:spcAft>
              <a:tabLst>
                <a:tab pos="0" algn="l"/>
              </a:tabLst>
            </a:pPr>
            <a:r>
              <a:rPr lang="ru-RU" sz="2300" b="0" u="sng" strike="noStrike" spc="-1" dirty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Документарная</a:t>
            </a:r>
            <a:r>
              <a:rPr lang="ru-RU" sz="23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оценка проводится по месту нахождения лицензирующего органа. </a:t>
            </a:r>
            <a:r>
              <a:rPr lang="ru-RU" sz="2300" b="0" u="sng" strike="noStrike" spc="-1" dirty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Выездная</a:t>
            </a:r>
            <a:r>
              <a:rPr lang="ru-RU" sz="23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оценка осуществляется по месту осуществления лицензируемого вида деятельности.</a:t>
            </a:r>
            <a:endParaRPr lang="ru-RU" sz="2300" b="0" strike="noStrike" spc="-1" dirty="0">
              <a:latin typeface="Arial"/>
            </a:endParaRPr>
          </a:p>
          <a:p>
            <a:pPr indent="450000" algn="just">
              <a:lnSpc>
                <a:spcPct val="100000"/>
              </a:lnSpc>
              <a:spcAft>
                <a:spcPts val="601"/>
              </a:spcAft>
              <a:tabLst>
                <a:tab pos="0" algn="l"/>
              </a:tabLst>
            </a:pPr>
            <a:r>
              <a:rPr lang="ru-RU" sz="23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Оценка соответствия лицензиата лицензионным требованиям проводится </a:t>
            </a:r>
            <a:r>
              <a:rPr lang="ru-RU" sz="2300" b="0" u="sng" strike="noStrike" spc="-1" dirty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на основании решения</a:t>
            </a:r>
            <a:r>
              <a:rPr lang="ru-RU" sz="23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уполномоченного должностного лица лицензирующего органа.</a:t>
            </a:r>
            <a:endParaRPr lang="ru-RU" sz="2300" b="0" strike="noStrike" spc="-1" dirty="0">
              <a:latin typeface="Arial"/>
            </a:endParaRPr>
          </a:p>
          <a:p>
            <a:pPr indent="450000" algn="just">
              <a:lnSpc>
                <a:spcPct val="100000"/>
              </a:lnSpc>
              <a:spcAft>
                <a:spcPts val="601"/>
              </a:spcAft>
              <a:tabLst>
                <a:tab pos="0" algn="l"/>
              </a:tabLst>
            </a:pPr>
            <a:r>
              <a:rPr lang="ru-RU" sz="2300" b="0" u="sng" strike="noStrike" spc="-1" dirty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Оценка</a:t>
            </a:r>
            <a:r>
              <a:rPr lang="ru-RU" sz="23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соответствия лицензиата лицензионным требованиям проводится в соответствии </a:t>
            </a:r>
            <a:r>
              <a:rPr lang="ru-RU" sz="2300" b="0" u="sng" strike="noStrike" spc="-1" dirty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с оценочным листом</a:t>
            </a:r>
            <a:r>
              <a:rPr lang="ru-RU" sz="23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, содержащим список контрольных вопросов, ответы на которые должны свидетельствовать о соответствии соискателя лицензии, лицензиата лицензионным требованиям. Форма оценочного листа утверждена соответствующим приказом МЧС России.</a:t>
            </a:r>
            <a:endParaRPr lang="ru-RU" sz="2300" b="0" strike="noStrike" spc="-1" dirty="0">
              <a:latin typeface="Arial"/>
            </a:endParaRPr>
          </a:p>
          <a:p>
            <a:pPr indent="450000" algn="just">
              <a:lnSpc>
                <a:spcPct val="100000"/>
              </a:lnSpc>
              <a:spcAft>
                <a:spcPts val="601"/>
              </a:spcAft>
              <a:tabLst>
                <a:tab pos="0" algn="l"/>
              </a:tabLst>
            </a:pPr>
            <a:r>
              <a:rPr lang="ru-RU" sz="23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О проведении выездной оценки лицензиат уведомляется лицензирующим органом </a:t>
            </a:r>
            <a:r>
              <a:rPr lang="ru-RU" sz="23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за три рабочих дня</a:t>
            </a:r>
            <a:r>
              <a:rPr lang="ru-RU" sz="23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до начала ее проведения любым доступным способом, в том числе посредством направления электронного документа, подписанного электронной подписью, на адрес электронной почты лицензиата.</a:t>
            </a:r>
            <a:endParaRPr lang="ru-RU" sz="23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2220</TotalTime>
  <Words>1526</Words>
  <Application>Microsoft Office PowerPoint</Application>
  <PresentationFormat>Экран (4:3)</PresentationFormat>
  <Paragraphs>62</Paragraphs>
  <Slides>16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Старший инспектор - Лысенков М.В.</dc:creator>
  <dc:description/>
  <cp:lastModifiedBy>Верхозин Александр Александрович</cp:lastModifiedBy>
  <cp:revision>81</cp:revision>
  <cp:lastPrinted>2023-12-14T07:47:34Z</cp:lastPrinted>
  <dcterms:created xsi:type="dcterms:W3CDTF">2021-09-07T06:06:18Z</dcterms:created>
  <dcterms:modified xsi:type="dcterms:W3CDTF">2024-03-27T07:34:11Z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6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22</vt:i4>
  </property>
</Properties>
</file>