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4"/>
  </p:notesMasterIdLst>
  <p:sldIdLst>
    <p:sldId id="256" r:id="rId2"/>
    <p:sldId id="257" r:id="rId3"/>
  </p:sldIdLst>
  <p:sldSz cx="10512425" cy="5689600"/>
  <p:notesSz cx="9144000" cy="6858000"/>
  <p:defaultTextStyle>
    <a:defPPr>
      <a:defRPr lang="ru-RU"/>
    </a:defPPr>
    <a:lvl1pPr marL="0" algn="l" defTabSz="914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914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5" algn="l" defTabSz="914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3" algn="l" defTabSz="914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0" algn="l" defTabSz="914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7" algn="l" defTabSz="914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5" algn="l" defTabSz="914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2" algn="l" defTabSz="914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9" algn="l" defTabSz="91429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90" d="100"/>
          <a:sy n="90" d="100"/>
        </p:scale>
        <p:origin x="-1746" y="-714"/>
      </p:cViewPr>
      <p:guideLst>
        <p:guide orient="horz" pos="1793"/>
        <p:guide pos="3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095DC-EB48-41D4-ACBC-BECB6DF79D02}" type="datetimeFigureOut">
              <a:rPr lang="ru-RU" smtClean="0"/>
              <a:t>07.04.2021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95513" y="514350"/>
            <a:ext cx="47529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489E20-4F84-4B8B-BBFD-28EE91347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069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47" algn="l" defTabSz="9142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95" algn="l" defTabSz="9142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443" algn="l" defTabSz="9142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590" algn="l" defTabSz="9142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737" algn="l" defTabSz="9142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885" algn="l" defTabSz="9142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032" algn="l" defTabSz="9142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179" algn="l" defTabSz="91429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50423" y="273107"/>
            <a:ext cx="9808901" cy="514106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1244" y="360194"/>
            <a:ext cx="9549948" cy="2579285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30487" y="1510099"/>
            <a:ext cx="8935563" cy="1517227"/>
          </a:xfrm>
        </p:spPr>
        <p:txBody>
          <a:bodyPr lIns="45715" rIns="45715" bIns="45715"/>
          <a:lstStyle>
            <a:lvl1pPr algn="r">
              <a:defRPr sz="44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830487" y="3057212"/>
            <a:ext cx="8935563" cy="758613"/>
          </a:xfrm>
        </p:spPr>
        <p:txBody>
          <a:bodyPr lIns="182859" tIns="0"/>
          <a:lstStyle>
            <a:lvl1pPr marL="36572" indent="0" algn="r">
              <a:spcBef>
                <a:spcPts val="0"/>
              </a:spcBef>
              <a:buNone/>
              <a:defRPr sz="2100">
                <a:solidFill>
                  <a:schemeClr val="bg2">
                    <a:shade val="25000"/>
                  </a:schemeClr>
                </a:solidFill>
              </a:defRPr>
            </a:lvl1pPr>
            <a:lvl2pPr marL="457147" indent="0" algn="ctr">
              <a:buNone/>
            </a:lvl2pPr>
            <a:lvl3pPr marL="914295" indent="0" algn="ctr">
              <a:buNone/>
            </a:lvl3pPr>
            <a:lvl4pPr marL="1371443" indent="0" algn="ctr">
              <a:buNone/>
            </a:lvl4pPr>
            <a:lvl5pPr marL="1828590" indent="0" algn="ctr">
              <a:buNone/>
            </a:lvl5pPr>
            <a:lvl6pPr marL="2285737" indent="0" algn="ctr">
              <a:buNone/>
            </a:lvl6pPr>
            <a:lvl7pPr marL="2742885" indent="0" algn="ctr">
              <a:buNone/>
            </a:lvl7pPr>
            <a:lvl8pPr marL="3200032" indent="0" algn="ctr">
              <a:buNone/>
            </a:lvl8pPr>
            <a:lvl9pPr marL="3657179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185" y="4134443"/>
            <a:ext cx="9408621" cy="872406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8185" y="439995"/>
            <a:ext cx="9408621" cy="347444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621512" y="442535"/>
            <a:ext cx="2277693" cy="4362026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3229" y="442531"/>
            <a:ext cx="6833077" cy="4362027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185" y="4134443"/>
            <a:ext cx="9408621" cy="872406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8185" y="439995"/>
            <a:ext cx="9408621" cy="3474449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50423" y="273107"/>
            <a:ext cx="9808901" cy="514106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1244" y="360200"/>
            <a:ext cx="9549948" cy="3601696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435" y="4088929"/>
            <a:ext cx="9408621" cy="561374"/>
          </a:xfrm>
        </p:spPr>
        <p:txBody>
          <a:bodyPr lIns="91429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8435" y="4666241"/>
            <a:ext cx="9408621" cy="348962"/>
          </a:xfrm>
        </p:spPr>
        <p:txBody>
          <a:bodyPr lIns="118858" tIns="0" anchor="t"/>
          <a:lstStyle>
            <a:lvl1pPr marL="0" marR="36572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91329" y="439996"/>
            <a:ext cx="4520344" cy="364134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67017" y="439996"/>
            <a:ext cx="4520344" cy="364134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185" y="4134443"/>
            <a:ext cx="9408621" cy="872406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8099" y="480721"/>
            <a:ext cx="4520344" cy="657202"/>
          </a:xfrm>
        </p:spPr>
        <p:txBody>
          <a:bodyPr lIns="146287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348383" y="480721"/>
            <a:ext cx="4520344" cy="657202"/>
          </a:xfrm>
        </p:spPr>
        <p:txBody>
          <a:bodyPr lIns="13714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98099" y="1201138"/>
            <a:ext cx="4520344" cy="2895375"/>
          </a:xfrm>
        </p:spPr>
        <p:txBody>
          <a:bodyPr anchor="t"/>
          <a:lstStyle>
            <a:lvl1pPr algn="l">
              <a:defRPr sz="2400"/>
            </a:lvl1pPr>
            <a:lvl2pPr algn="l">
              <a:defRPr sz="21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8383" y="1201138"/>
            <a:ext cx="4520344" cy="2895375"/>
          </a:xfrm>
        </p:spPr>
        <p:txBody>
          <a:bodyPr anchor="t"/>
          <a:lstStyle>
            <a:lvl1pPr algn="l">
              <a:defRPr sz="2400"/>
            </a:lvl1pPr>
            <a:lvl2pPr algn="l">
              <a:defRPr sz="21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50423" y="273107"/>
            <a:ext cx="9808901" cy="514106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67681" y="442524"/>
            <a:ext cx="3416539" cy="758613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67753" y="1201143"/>
            <a:ext cx="3416539" cy="3489515"/>
          </a:xfrm>
        </p:spPr>
        <p:txBody>
          <a:bodyPr lIns="91429"/>
          <a:lstStyle>
            <a:lvl1pPr marL="18286" marR="18286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3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875320" y="771682"/>
            <a:ext cx="5318476" cy="3919504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100">
                <a:solidFill>
                  <a:schemeClr val="tx1"/>
                </a:solidFill>
              </a:defRPr>
            </a:lvl4pPr>
            <a:lvl5pPr>
              <a:defRPr sz="21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50423" y="273107"/>
            <a:ext cx="9808901" cy="514106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7358703" y="360195"/>
            <a:ext cx="2672488" cy="3603414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5624" y="4158151"/>
            <a:ext cx="9461182" cy="872406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7429876" y="442527"/>
            <a:ext cx="2575545" cy="3493969"/>
          </a:xfrm>
        </p:spPr>
        <p:txBody>
          <a:bodyPr lIns="91429"/>
          <a:lstStyle>
            <a:lvl1pPr marL="45715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3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84557" y="361527"/>
            <a:ext cx="6812052" cy="3603414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50423" y="273107"/>
            <a:ext cx="9808901" cy="514106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1244" y="360194"/>
            <a:ext cx="9549948" cy="455168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78185" y="4136195"/>
            <a:ext cx="9408621" cy="872406"/>
          </a:xfrm>
          <a:prstGeom prst="rect">
            <a:avLst/>
          </a:prstGeom>
        </p:spPr>
        <p:txBody>
          <a:bodyPr vert="horz" lIns="91429" tIns="45715" rIns="91429" bIns="45715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78185" y="439995"/>
            <a:ext cx="9408621" cy="3474449"/>
          </a:xfrm>
          <a:prstGeom prst="rect">
            <a:avLst/>
          </a:prstGeom>
        </p:spPr>
        <p:txBody>
          <a:bodyPr vert="horz" lIns="182859" tIns="91429" rIns="91429" bIns="45715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4341470" y="5070596"/>
            <a:ext cx="2628107" cy="302919"/>
          </a:xfrm>
          <a:prstGeom prst="rect">
            <a:avLst/>
          </a:prstGeom>
        </p:spPr>
        <p:txBody>
          <a:bodyPr vert="horz" lIns="91429" tIns="45715" rIns="91429" bIns="45715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07.04.2021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969576" y="5070596"/>
            <a:ext cx="2628107" cy="302919"/>
          </a:xfrm>
          <a:prstGeom prst="rect">
            <a:avLst/>
          </a:prstGeom>
        </p:spPr>
        <p:txBody>
          <a:bodyPr vert="horz" lIns="91429" tIns="45715" rIns="91429" bIns="45715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9597682" y="5070596"/>
            <a:ext cx="525622" cy="302919"/>
          </a:xfrm>
          <a:prstGeom prst="rect">
            <a:avLst/>
          </a:prstGeom>
        </p:spPr>
        <p:txBody>
          <a:bodyPr vert="horz" lIns="91429" tIns="45715" rIns="91429" bIns="45715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45" indent="-265145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577" indent="-20114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293" indent="-182859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010" indent="-182859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012" indent="-182859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01" indent="-182859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89" indent="-182859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020" indent="-182859" algn="l" rtl="0" eaLnBrk="1" latinLnBrk="0" hangingPunct="1">
        <a:spcBef>
          <a:spcPts val="256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593" indent="-182859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sodirk@mail.r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12676" y="156003"/>
            <a:ext cx="2898758" cy="5178672"/>
          </a:xfrm>
          <a:prstGeom prst="round2Diag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29" tIns="45715" rIns="91429" bIns="45715" numCol="1" rtlCol="0" anchor="ctr">
            <a:spAutoFit/>
          </a:bodyPr>
          <a:lstStyle/>
          <a:p>
            <a:pPr lvl="0" algn="ctr">
              <a:defRPr/>
            </a:pPr>
            <a:r>
              <a:rPr lang="ru-RU" sz="1100" b="1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Предоставление социальных услуг в форме социального обслуживания на дому включает в себя предоставление следующих услуг:</a:t>
            </a:r>
          </a:p>
          <a:p>
            <a:pPr lvl="0" algn="ctr">
              <a:defRPr/>
            </a:pPr>
            <a:endParaRPr lang="ru-RU" sz="1100" b="1" kern="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b="1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Социально-бытовые: </a:t>
            </a:r>
            <a:r>
              <a:rPr lang="ru-RU" sz="1000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покупка и доставка на дом продуктов питания, промышленных товаров первой необходимости и т.д.; помощь в приготовлении пищи; помощь в приеме пищи (кормление); оплата коммунальных услуг; доставка топлива, воды, топка печей; уборка жилых помещений и придомовой территории, и др.</a:t>
            </a:r>
          </a:p>
          <a:p>
            <a:pPr algn="just">
              <a:defRPr/>
            </a:pPr>
            <a:r>
              <a:rPr lang="ru-RU" sz="1000" b="1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Социально-медицинские</a:t>
            </a:r>
            <a:r>
              <a:rPr lang="ru-RU" sz="1000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: оказание доврачебной помощи; содействие в получении медицинской помощи; содействие в проведении МСЭ; содействие в обеспечении ТСР; доставка лекарственных средств.</a:t>
            </a:r>
          </a:p>
          <a:p>
            <a:pPr marL="228574" indent="-228574" algn="just">
              <a:defRPr/>
            </a:pPr>
            <a:r>
              <a:rPr lang="ru-RU" sz="1000" b="1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Социально-психологические:</a:t>
            </a:r>
            <a:r>
              <a:rPr lang="ru-RU" sz="1000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оказание </a:t>
            </a:r>
          </a:p>
          <a:p>
            <a:pPr marL="228574" indent="-228574" algn="just">
              <a:defRPr/>
            </a:pPr>
            <a:r>
              <a:rPr lang="ru-RU" sz="1000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консультационной психологической</a:t>
            </a:r>
          </a:p>
          <a:p>
            <a:pPr marL="228574" indent="-228574" algn="just">
              <a:defRPr/>
            </a:pPr>
            <a:r>
              <a:rPr lang="ru-RU" sz="1000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помощи анонимно, в том числе с </a:t>
            </a:r>
          </a:p>
          <a:p>
            <a:pPr marL="228574" indent="-228574" algn="just">
              <a:defRPr/>
            </a:pPr>
            <a:r>
              <a:rPr lang="ru-RU" sz="1000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использованием телефона доверия.</a:t>
            </a:r>
          </a:p>
          <a:p>
            <a:pPr algn="just">
              <a:defRPr/>
            </a:pPr>
            <a:r>
              <a:rPr lang="ru-RU" sz="1000" b="1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Социально-педагогические</a:t>
            </a:r>
            <a:r>
              <a:rPr lang="ru-RU" sz="1000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: организация досуга.</a:t>
            </a:r>
          </a:p>
          <a:p>
            <a:pPr algn="just">
              <a:defRPr/>
            </a:pPr>
            <a:r>
              <a:rPr lang="ru-RU" sz="1000" b="1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Социально-правовые</a:t>
            </a:r>
            <a:r>
              <a:rPr lang="ru-RU" sz="1000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: оказание помощи в оформлении  и  восстановлении документов.</a:t>
            </a:r>
          </a:p>
          <a:p>
            <a:pPr marL="228574" indent="-228574" algn="just">
              <a:defRPr/>
            </a:pPr>
            <a:r>
              <a:rPr lang="ru-RU" sz="1000" b="1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Услуги в целях повышения</a:t>
            </a:r>
          </a:p>
          <a:p>
            <a:pPr marL="228574" indent="-228574" algn="just">
              <a:defRPr/>
            </a:pPr>
            <a:r>
              <a:rPr lang="ru-RU" sz="1000" b="1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коммуникативного потенциала: </a:t>
            </a:r>
            <a:r>
              <a:rPr lang="ru-RU" sz="1000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обучение </a:t>
            </a:r>
          </a:p>
          <a:p>
            <a:pPr marL="228574" indent="-228574" algn="just">
              <a:defRPr/>
            </a:pPr>
            <a:r>
              <a:rPr lang="ru-RU" sz="1000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навыкам самообслуживания. 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541700" y="130156"/>
            <a:ext cx="3500462" cy="5274220"/>
          </a:xfrm>
          <a:prstGeom prst="round2Diag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29" tIns="45715" rIns="91429" bIns="45715" numCol="1" rtlCol="0" anchor="ctr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Социальные услуги, входящие в стандарт социальных услуг на дому Иркутской области, предоставляются </a:t>
            </a:r>
            <a:r>
              <a:rPr lang="ru-RU" sz="1400" b="1" i="1" u="sng" dirty="0" smtClean="0">
                <a:latin typeface="Times New Roman" pitchFamily="18" charset="0"/>
                <a:cs typeface="Times New Roman" pitchFamily="18" charset="0"/>
              </a:rPr>
              <a:t>бесплатно           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следующим категориям граждан: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300" dirty="0" smtClean="0"/>
              <a:t>    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етеранам Великой Отечественной Войны;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2) инвалидам Великой Отечественной Войны;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3) инвалидам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группы;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4) гражданам, которым присвоен статус детей Великой Отечественной Войны;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5) несовершеннолетним;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6) Лицам, пострадавшим в результате чрезвычайных ситуаций, вооруженных межнациональных (межэтнических) конфликтов;</a:t>
            </a: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7) получателям социальных услуг, если на дату обращения их среднедушевой доход, рассчитанный в соответствии с нормативным правовым актом Правительства Российской Федерации, ниже предельной величины или равен предельной величине среднедушевого дохода.</a:t>
            </a:r>
          </a:p>
          <a:p>
            <a:pPr lvl="0" algn="ctr">
              <a:defRPr/>
            </a:pPr>
            <a:endParaRPr lang="ru-RU" sz="1600" kern="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7327914" y="666387"/>
            <a:ext cx="2938124" cy="2553879"/>
          </a:xfrm>
          <a:prstGeom prst="round2DiagRect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29" tIns="45715" rIns="91429" bIns="45715" numCol="1" rtlCol="0" anchor="ctr">
            <a:spAutoFit/>
          </a:bodyPr>
          <a:lstStyle/>
          <a:p>
            <a:pPr lvl="0" algn="ctr">
              <a:defRPr/>
            </a:pPr>
            <a:r>
              <a:rPr lang="ru-RU" b="1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Отделение социального обслуживания  на дому </a:t>
            </a:r>
            <a:r>
              <a:rPr lang="ru-RU" kern="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предоставляет социальные услуги гражданам, проживающим на территории Иркутского района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1113" y="3492872"/>
            <a:ext cx="2371725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114" y="273032"/>
            <a:ext cx="3214710" cy="5386080"/>
          </a:xfrm>
          <a:prstGeom prst="round1Rect">
            <a:avLst/>
          </a:prstGeom>
          <a:solidFill>
            <a:schemeClr val="bg1"/>
          </a:solidFill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Перечень документов, необходимых для предоставления социальных услуг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Заявление;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Документ, удостоверяющий личность;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Справка о составе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Документы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 доходах всех членов семьи за последние 12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месяцев;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Справка федерального учреждения медико-социальной экспертизы, подтверждающая факт установления инвалидности и индивидуальная программа реабилитации (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абилитации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 инвалида (для инвалидов);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Полис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обязательного медицинского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страхования;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Страховое свидетельство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обязательного пенсионного страхования (СНИЛС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Пенсионное удостоверение (при наличии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Заключение медицинской организации о состоянии здоровья, а также об отсутствии медицинских противопоказаний;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Индивидуальная программа предоставления социальных услуг (ИППСУ).</a:t>
            </a:r>
            <a:endParaRPr lang="ru-RU" sz="1200" dirty="0"/>
          </a:p>
        </p:txBody>
      </p:sp>
      <p:pic>
        <p:nvPicPr>
          <p:cNvPr id="1026" name="Picture 2" descr="C:\Юля Мотофонова\Мотофонова Юля\рабочий стол\Работа\Все по проекту\7a892871bb1ce35b31cf646f5e934141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1766" y="1540928"/>
            <a:ext cx="2651272" cy="17325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613138" y="3273428"/>
            <a:ext cx="3285157" cy="1600428"/>
          </a:xfrm>
          <a:prstGeom prst="round1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664056, Иркутская область,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г. Иркутск,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л. Академическая, 74 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Тел: 8 (3952) 42-84-79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Адрес электронной почты: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osodirk@mail.ru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  <a:hlinkClick r:id="rId3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42162" y="415908"/>
            <a:ext cx="3285119" cy="1600428"/>
          </a:xfrm>
          <a:prstGeom prst="round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ОБЛАСТНОЕ ГОСУДАРСТВЕННОЕ БЮДЖЕТНОЕ УЧРЕЖДЕНИЕ СОЦИАЛЬНОГО ОБСЛУЖИВАНИЯ «КОМПЛЕКСНЫЙ ЦЕНТР СОЦИАЛЬНОГО ОБСЛУЖИВАНИЯ НАСЕЛЕНИЯ ИРКУТСКОГО РАЙОНА»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9352" y="2130420"/>
            <a:ext cx="2714644" cy="2246759"/>
          </a:xfrm>
          <a:prstGeom prst="round1Rect">
            <a:avLst/>
          </a:prstGeom>
          <a:solidFill>
            <a:schemeClr val="bg1"/>
          </a:solidFill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29" tIns="45715" rIns="91429" bIns="45715" rtlCol="0">
            <a:spAutoFit/>
          </a:bodyPr>
          <a:lstStyle/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ПРЕДОСТАВЛЕНИЕ СОЦИАЛЬНЫХ УСЛУГ В ФОРМЕ СОЦИАЛЬНОГО ОБСЛУЖИВАНИЯ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 ДОМУ </a:t>
            </a: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 descr="инвалид 2"/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lum bright="-16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3" b="2773"/>
          <a:stretch>
            <a:fillRect/>
          </a:stretch>
        </p:blipFill>
        <p:spPr bwMode="auto">
          <a:xfrm>
            <a:off x="7256476" y="3685044"/>
            <a:ext cx="2942496" cy="16970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777896" y="355588"/>
            <a:ext cx="3285157" cy="1200318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ОГБУСО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«КЦСОН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Иркутского района»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 descr="инвалид 2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-16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3" b="2773"/>
          <a:stretch>
            <a:fillRect/>
          </a:stretch>
        </p:blipFill>
        <p:spPr bwMode="auto">
          <a:xfrm>
            <a:off x="3695765" y="533388"/>
            <a:ext cx="971404" cy="5602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416</Words>
  <Application>Microsoft Office PowerPoint</Application>
  <PresentationFormat>Произвольный</PresentationFormat>
  <Paragraphs>49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Аспект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Часовникова_ЛР</cp:lastModifiedBy>
  <cp:revision>40</cp:revision>
  <dcterms:created xsi:type="dcterms:W3CDTF">2021-04-06T02:45:39Z</dcterms:created>
  <dcterms:modified xsi:type="dcterms:W3CDTF">2021-04-07T01:50:11Z</dcterms:modified>
</cp:coreProperties>
</file>